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83" r:id="rId3"/>
    <p:sldId id="268" r:id="rId4"/>
    <p:sldId id="261" r:id="rId5"/>
    <p:sldId id="264" r:id="rId6"/>
    <p:sldId id="272" r:id="rId7"/>
    <p:sldId id="274" r:id="rId8"/>
    <p:sldId id="269" r:id="rId9"/>
    <p:sldId id="276" r:id="rId10"/>
    <p:sldId id="278" r:id="rId11"/>
    <p:sldId id="270" r:id="rId12"/>
    <p:sldId id="279" r:id="rId13"/>
    <p:sldId id="280" r:id="rId14"/>
    <p:sldId id="260" r:id="rId15"/>
    <p:sldId id="281" r:id="rId16"/>
    <p:sldId id="282" r:id="rId17"/>
    <p:sldId id="284" r:id="rId18"/>
    <p:sldId id="286"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1121"/>
  </p:normalViewPr>
  <p:slideViewPr>
    <p:cSldViewPr snapToGrid="0" snapToObjects="1">
      <p:cViewPr varScale="1">
        <p:scale>
          <a:sx n="100" d="100"/>
          <a:sy n="100" d="100"/>
        </p:scale>
        <p:origin x="10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894C1-A420-6F44-983B-3D047B7F20EA}" type="datetimeFigureOut">
              <a:rPr lang="en-US" smtClean="0"/>
              <a:t>5/22/21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EC6F4-8871-EE43-82EB-827658FC32F1}" type="slidenum">
              <a:rPr lang="en-US" smtClean="0"/>
              <a:t>‹#›</a:t>
            </a:fld>
            <a:endParaRPr lang="en-US"/>
          </a:p>
        </p:txBody>
      </p:sp>
    </p:spTree>
    <p:extLst>
      <p:ext uri="{BB962C8B-B14F-4D97-AF65-F5344CB8AC3E}">
        <p14:creationId xmlns:p14="http://schemas.microsoft.com/office/powerpoint/2010/main" val="2295482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Annie: play music</a:t>
            </a:r>
          </a:p>
          <a:p>
            <a:pPr rtl="0"/>
            <a:r>
              <a:rPr lang="en-US" sz="1200" b="0" i="0" u="none" strike="noStrike" kern="1200" dirty="0">
                <a:solidFill>
                  <a:schemeClr val="tx1"/>
                </a:solidFill>
                <a:effectLst/>
                <a:latin typeface="+mn-lt"/>
                <a:ea typeface="+mn-ea"/>
                <a:cs typeface="+mn-cs"/>
              </a:rPr>
              <a:t>Drew: read headline</a:t>
            </a:r>
            <a:endParaRPr lang="en-US" b="0" dirty="0">
              <a:effectLst/>
            </a:endParaRPr>
          </a:p>
          <a:p>
            <a:pPr rtl="0"/>
            <a:r>
              <a:rPr lang="en-US" sz="1200" b="0" i="0" u="none" strike="noStrike" kern="1200" dirty="0">
                <a:solidFill>
                  <a:schemeClr val="tx1"/>
                </a:solidFill>
                <a:effectLst/>
                <a:latin typeface="+mn-lt"/>
                <a:ea typeface="+mn-ea"/>
                <a:cs typeface="+mn-cs"/>
              </a:rPr>
              <a:t>Ronnie: </a:t>
            </a:r>
            <a:r>
              <a:rPr lang="en-US" sz="1200" b="0" i="0" u="none" strike="noStrike" kern="1200" dirty="0" err="1">
                <a:solidFill>
                  <a:schemeClr val="tx1"/>
                </a:solidFill>
                <a:effectLst/>
                <a:latin typeface="+mn-lt"/>
                <a:ea typeface="+mn-ea"/>
                <a:cs typeface="+mn-cs"/>
              </a:rPr>
              <a:t>Yo</a:t>
            </a:r>
            <a:r>
              <a:rPr lang="en-US" sz="1200" b="0" i="0" u="none" strike="noStrike" kern="1200" dirty="0">
                <a:solidFill>
                  <a:schemeClr val="tx1"/>
                </a:solidFill>
                <a:effectLst/>
                <a:latin typeface="+mn-lt"/>
                <a:ea typeface="+mn-ea"/>
                <a:cs typeface="+mn-cs"/>
              </a:rPr>
              <a:t>, team Mongoose. Let’s kick it!</a:t>
            </a:r>
            <a:endParaRPr lang="en-US" b="0" dirty="0">
              <a:effectLst/>
            </a:endParaRPr>
          </a:p>
          <a:p>
            <a:pPr rtl="0"/>
            <a:r>
              <a:rPr lang="en-US" sz="1200" b="0" i="0" u="none" strike="noStrike" kern="1200" dirty="0">
                <a:solidFill>
                  <a:schemeClr val="tx1"/>
                </a:solidFill>
                <a:effectLst/>
                <a:latin typeface="+mn-lt"/>
                <a:ea typeface="+mn-ea"/>
                <a:cs typeface="+mn-cs"/>
              </a:rPr>
              <a:t>Annie: raps</a:t>
            </a:r>
            <a:endParaRPr lang="en-US" b="0" dirty="0">
              <a:effectLst/>
            </a:endParaRPr>
          </a:p>
          <a:p>
            <a:pPr rtl="0"/>
            <a:r>
              <a:rPr lang="en-US" sz="1200" b="0" i="0" u="none" strike="noStrike" kern="1200" dirty="0">
                <a:solidFill>
                  <a:schemeClr val="tx1"/>
                </a:solidFill>
                <a:effectLst/>
                <a:latin typeface="+mn-lt"/>
                <a:ea typeface="+mn-ea"/>
                <a:cs typeface="+mn-cs"/>
              </a:rPr>
              <a:t>Drew: Music in the style of Vanilla Ice</a:t>
            </a:r>
            <a:endParaRPr lang="en-US" b="0" dirty="0">
              <a:effectLst/>
            </a:endParaRPr>
          </a:p>
          <a:p>
            <a:pPr rtl="0"/>
            <a:r>
              <a:rPr lang="en-US" sz="1200" b="0" i="0" u="none" strike="noStrike" kern="1200" dirty="0">
                <a:solidFill>
                  <a:schemeClr val="tx1"/>
                </a:solidFill>
                <a:effectLst/>
                <a:latin typeface="+mn-lt"/>
                <a:ea typeface="+mn-ea"/>
                <a:cs typeface="+mn-cs"/>
              </a:rPr>
              <a:t>Lyrics provided by Annie </a:t>
            </a:r>
            <a:r>
              <a:rPr lang="en-US" sz="1200" b="0" i="0" u="none" strike="noStrike" kern="1200" dirty="0" err="1">
                <a:solidFill>
                  <a:schemeClr val="tx1"/>
                </a:solidFill>
                <a:effectLst/>
                <a:latin typeface="+mn-lt"/>
                <a:ea typeface="+mn-ea"/>
                <a:cs typeface="+mn-cs"/>
              </a:rPr>
              <a:t>DeRossi</a:t>
            </a:r>
            <a:endParaRPr lang="en-US" b="0" dirty="0">
              <a:effectLst/>
            </a:endParaRPr>
          </a:p>
          <a:p>
            <a:pPr rtl="0"/>
            <a:r>
              <a:rPr lang="en-US" sz="1200" b="0" i="0" u="none" strike="noStrike" kern="1200" dirty="0">
                <a:solidFill>
                  <a:schemeClr val="tx1"/>
                </a:solidFill>
                <a:effectLst/>
                <a:latin typeface="+mn-lt"/>
                <a:ea typeface="+mn-ea"/>
                <a:cs typeface="+mn-cs"/>
              </a:rPr>
              <a:t>Thank you, Annie for that sick introduction</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1</a:t>
            </a:fld>
            <a:endParaRPr lang="en-US"/>
          </a:p>
        </p:txBody>
      </p:sp>
    </p:spTree>
    <p:extLst>
      <p:ext uri="{BB962C8B-B14F-4D97-AF65-F5344CB8AC3E}">
        <p14:creationId xmlns:p14="http://schemas.microsoft.com/office/powerpoint/2010/main" val="1594188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Talk about the </a:t>
            </a:r>
            <a:r>
              <a:rPr lang="en-US" sz="1200" b="0" i="0" u="none" strike="noStrike" kern="1200" dirty="0" err="1">
                <a:solidFill>
                  <a:schemeClr val="tx1"/>
                </a:solidFill>
                <a:effectLst/>
                <a:latin typeface="+mn-lt"/>
                <a:ea typeface="+mn-ea"/>
                <a:cs typeface="+mn-cs"/>
              </a:rPr>
              <a:t>DataFrame</a:t>
            </a:r>
            <a:r>
              <a:rPr lang="en-US" sz="1200" b="0" i="0" u="none" strike="noStrike" kern="1200" dirty="0">
                <a:solidFill>
                  <a:schemeClr val="tx1"/>
                </a:solidFill>
                <a:effectLst/>
                <a:latin typeface="+mn-lt"/>
                <a:ea typeface="+mn-ea"/>
                <a:cs typeface="+mn-cs"/>
              </a:rPr>
              <a:t> and what the graph shows</a:t>
            </a:r>
            <a:endParaRPr lang="en-US" b="0" dirty="0">
              <a:effectLst/>
            </a:endParaRPr>
          </a:p>
          <a:p>
            <a:pPr rtl="0"/>
            <a:r>
              <a:rPr lang="en-US" sz="1200" b="0" i="0" u="none" strike="noStrike" kern="1200" dirty="0">
                <a:solidFill>
                  <a:schemeClr val="tx1"/>
                </a:solidFill>
                <a:effectLst/>
                <a:latin typeface="+mn-lt"/>
                <a:ea typeface="+mn-ea"/>
                <a:cs typeface="+mn-cs"/>
              </a:rPr>
              <a:t>Armor sets consist of head, body and leg armor. </a:t>
            </a:r>
            <a:endParaRPr lang="en-US" b="0" dirty="0">
              <a:effectLst/>
            </a:endParaRPr>
          </a:p>
          <a:p>
            <a:pPr rtl="0"/>
            <a:r>
              <a:rPr lang="en-US" sz="1200" b="0" i="0" u="none" strike="noStrike" kern="1200" dirty="0">
                <a:solidFill>
                  <a:schemeClr val="tx1"/>
                </a:solidFill>
                <a:effectLst/>
                <a:latin typeface="+mn-lt"/>
                <a:ea typeface="+mn-ea"/>
                <a:cs typeface="+mn-cs"/>
              </a:rPr>
              <a:t>After </a:t>
            </a:r>
            <a:r>
              <a:rPr lang="en-US" sz="1200" b="0" i="0" u="none" strike="noStrike" kern="1200" dirty="0" err="1">
                <a:solidFill>
                  <a:schemeClr val="tx1"/>
                </a:solidFill>
                <a:effectLst/>
                <a:latin typeface="+mn-lt"/>
                <a:ea typeface="+mn-ea"/>
                <a:cs typeface="+mn-cs"/>
              </a:rPr>
              <a:t>Snowquil</a:t>
            </a:r>
            <a:r>
              <a:rPr lang="en-US" sz="1200" b="0" i="0" u="none" strike="noStrike" kern="1200" dirty="0">
                <a:solidFill>
                  <a:schemeClr val="tx1"/>
                </a:solidFill>
                <a:effectLst/>
                <a:latin typeface="+mn-lt"/>
                <a:ea typeface="+mn-ea"/>
                <a:cs typeface="+mn-cs"/>
              </a:rPr>
              <a:t> bonus set  - point at </a:t>
            </a:r>
            <a:r>
              <a:rPr lang="en-US" sz="1200" b="0" i="0" u="none" strike="noStrike" kern="1200" dirty="0" err="1">
                <a:solidFill>
                  <a:schemeClr val="tx1"/>
                </a:solidFill>
                <a:effectLst/>
                <a:latin typeface="+mn-lt"/>
                <a:ea typeface="+mn-ea"/>
                <a:cs typeface="+mn-cs"/>
              </a:rPr>
              <a:t>unfreezable</a:t>
            </a:r>
            <a:r>
              <a:rPr lang="en-US" sz="1200" b="0" i="0" u="none" strike="noStrike" kern="1200" dirty="0">
                <a:solidFill>
                  <a:schemeClr val="tx1"/>
                </a:solidFill>
                <a:effectLst/>
                <a:latin typeface="+mn-lt"/>
                <a:ea typeface="+mn-ea"/>
                <a:cs typeface="+mn-cs"/>
              </a:rPr>
              <a:t> bonus set and provide the defense gained from base to level 4</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10</a:t>
            </a:fld>
            <a:endParaRPr lang="en-US"/>
          </a:p>
        </p:txBody>
      </p:sp>
    </p:spTree>
    <p:extLst>
      <p:ext uri="{BB962C8B-B14F-4D97-AF65-F5344CB8AC3E}">
        <p14:creationId xmlns:p14="http://schemas.microsoft.com/office/powerpoint/2010/main" val="2474529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Wingdings" pitchFamily="2" charset="2"/>
              <a:buChar char="§"/>
            </a:pPr>
            <a:r>
              <a:rPr lang="en-US" sz="1200" dirty="0">
                <a:latin typeface="Candara" panose="020E0502030303020204" pitchFamily="34" charset="0"/>
              </a:rPr>
              <a:t>Monsters are one of the key elements in any video game</a:t>
            </a:r>
          </a:p>
          <a:p>
            <a:pPr fontAlgn="base">
              <a:buFont typeface="Wingdings" pitchFamily="2" charset="2"/>
              <a:buChar char="§"/>
            </a:pPr>
            <a:r>
              <a:rPr lang="en-US" sz="1200" dirty="0">
                <a:latin typeface="Candara" panose="020E0502030303020204" pitchFamily="34" charset="0"/>
              </a:rPr>
              <a:t>When defeating monsters in Zelda Breath of the Wild, they leave behind various items that are called drops</a:t>
            </a:r>
          </a:p>
          <a:p>
            <a:pPr fontAlgn="base">
              <a:buFont typeface="Wingdings" pitchFamily="2" charset="2"/>
              <a:buChar char="§"/>
            </a:pPr>
            <a:r>
              <a:rPr lang="en-US" sz="1200" dirty="0">
                <a:latin typeface="Candara" panose="020E0502030303020204" pitchFamily="34" charset="0"/>
              </a:rPr>
              <a:t>Monster drops can be any combination of monster parts, food, treasure, etc.</a:t>
            </a:r>
          </a:p>
          <a:p>
            <a:pPr fontAlgn="base">
              <a:buFont typeface="Wingdings" pitchFamily="2" charset="2"/>
              <a:buChar char="§"/>
            </a:pPr>
            <a:r>
              <a:rPr lang="en-US" sz="1200" dirty="0">
                <a:latin typeface="Candara" panose="020E0502030303020204" pitchFamily="34" charset="0"/>
              </a:rPr>
              <a:t>What can you do with monster drops? How can they be used? What are valuable drops?</a:t>
            </a:r>
          </a:p>
          <a:p>
            <a:pPr fontAlgn="base">
              <a:buFont typeface="Wingdings" pitchFamily="2" charset="2"/>
              <a:buChar char="§"/>
            </a:pPr>
            <a:r>
              <a:rPr lang="en-US" sz="1200" dirty="0">
                <a:latin typeface="Candara" panose="020E0502030303020204" pitchFamily="34" charset="0"/>
              </a:rPr>
              <a:t>In this section, I will show you the different type of monsters, what they drop and how to find value in their drops</a:t>
            </a:r>
          </a:p>
        </p:txBody>
      </p:sp>
      <p:sp>
        <p:nvSpPr>
          <p:cNvPr id="4" name="Slide Number Placeholder 3"/>
          <p:cNvSpPr>
            <a:spLocks noGrp="1"/>
          </p:cNvSpPr>
          <p:nvPr>
            <p:ph type="sldNum" sz="quarter" idx="5"/>
          </p:nvPr>
        </p:nvSpPr>
        <p:spPr/>
        <p:txBody>
          <a:bodyPr/>
          <a:lstStyle/>
          <a:p>
            <a:fld id="{DB8EC6F4-8871-EE43-82EB-827658FC32F1}" type="slidenum">
              <a:rPr lang="en-US" smtClean="0"/>
              <a:t>11</a:t>
            </a:fld>
            <a:endParaRPr lang="en-US"/>
          </a:p>
        </p:txBody>
      </p:sp>
    </p:spTree>
    <p:extLst>
      <p:ext uri="{BB962C8B-B14F-4D97-AF65-F5344CB8AC3E}">
        <p14:creationId xmlns:p14="http://schemas.microsoft.com/office/powerpoint/2010/main" val="77432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Wingdings" pitchFamily="2" charset="2"/>
              <a:buChar char="§"/>
            </a:pPr>
            <a:r>
              <a:rPr lang="en-US" sz="2000" dirty="0">
                <a:latin typeface="Candara" panose="020E0502030303020204" pitchFamily="34" charset="0"/>
              </a:rPr>
              <a:t>Top 3</a:t>
            </a:r>
          </a:p>
          <a:p>
            <a:pPr marL="800100" lvl="1" indent="-342900" fontAlgn="base">
              <a:buFont typeface="+mj-lt"/>
              <a:buAutoNum type="arabicPeriod"/>
            </a:pPr>
            <a:r>
              <a:rPr lang="en-US" sz="1600" dirty="0">
                <a:latin typeface="Candara" panose="020E0502030303020204" pitchFamily="34" charset="0"/>
              </a:rPr>
              <a:t>Talus (34)</a:t>
            </a:r>
          </a:p>
          <a:p>
            <a:pPr marL="800100" lvl="1" indent="-342900" fontAlgn="base">
              <a:buFont typeface="+mj-lt"/>
              <a:buAutoNum type="arabicPeriod"/>
            </a:pPr>
            <a:r>
              <a:rPr lang="en-US" sz="1600" dirty="0" err="1">
                <a:latin typeface="Candara" panose="020E0502030303020204" pitchFamily="34" charset="0"/>
              </a:rPr>
              <a:t>Hinox</a:t>
            </a:r>
            <a:r>
              <a:rPr lang="en-US" sz="1600" dirty="0">
                <a:latin typeface="Candara" panose="020E0502030303020204" pitchFamily="34" charset="0"/>
              </a:rPr>
              <a:t> (32)</a:t>
            </a:r>
          </a:p>
          <a:p>
            <a:pPr marL="800100" lvl="1" indent="-342900" fontAlgn="base">
              <a:buFont typeface="+mj-lt"/>
              <a:buAutoNum type="arabicPeriod"/>
            </a:pPr>
            <a:r>
              <a:rPr lang="en-US" sz="1600" dirty="0" err="1">
                <a:latin typeface="Candara" panose="020E0502030303020204" pitchFamily="34" charset="0"/>
              </a:rPr>
              <a:t>Lizalfos</a:t>
            </a:r>
            <a:r>
              <a:rPr lang="en-US" sz="1600" dirty="0">
                <a:latin typeface="Candara" panose="020E0502030303020204" pitchFamily="34" charset="0"/>
              </a:rPr>
              <a:t> (28)</a:t>
            </a:r>
          </a:p>
          <a:p>
            <a:pPr fontAlgn="base">
              <a:buFont typeface="Wingdings" pitchFamily="2" charset="2"/>
              <a:buChar char="§"/>
            </a:pPr>
            <a:r>
              <a:rPr lang="en-US" sz="1200" dirty="0">
                <a:latin typeface="Candara" panose="020E0502030303020204" pitchFamily="34" charset="0"/>
              </a:rPr>
              <a:t>As the sum for each species increase, you will need to defeat less of these monsters if you are looking to add to your inventory</a:t>
            </a:r>
          </a:p>
          <a:p>
            <a:pPr fontAlgn="base">
              <a:buFont typeface="Wingdings" pitchFamily="2" charset="2"/>
              <a:buChar char="§"/>
            </a:pPr>
            <a:r>
              <a:rPr lang="en-US" sz="1200" dirty="0">
                <a:latin typeface="Candara" panose="020E0502030303020204" pitchFamily="34" charset="0"/>
              </a:rPr>
              <a:t>As the sum for each species decrease, you will need to defeat more of these monsters if you are looking to add to your inventory</a:t>
            </a:r>
          </a:p>
          <a:p>
            <a:endParaRPr lang="en-US" dirty="0"/>
          </a:p>
        </p:txBody>
      </p:sp>
      <p:sp>
        <p:nvSpPr>
          <p:cNvPr id="4" name="Slide Number Placeholder 3"/>
          <p:cNvSpPr>
            <a:spLocks noGrp="1"/>
          </p:cNvSpPr>
          <p:nvPr>
            <p:ph type="sldNum" sz="quarter" idx="5"/>
          </p:nvPr>
        </p:nvSpPr>
        <p:spPr/>
        <p:txBody>
          <a:bodyPr/>
          <a:lstStyle/>
          <a:p>
            <a:fld id="{DB8EC6F4-8871-EE43-82EB-827658FC32F1}" type="slidenum">
              <a:rPr lang="en-US" smtClean="0"/>
              <a:t>12</a:t>
            </a:fld>
            <a:endParaRPr lang="en-US"/>
          </a:p>
        </p:txBody>
      </p:sp>
    </p:spTree>
    <p:extLst>
      <p:ext uri="{BB962C8B-B14F-4D97-AF65-F5344CB8AC3E}">
        <p14:creationId xmlns:p14="http://schemas.microsoft.com/office/powerpoint/2010/main" val="3204823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fontAlgn="base">
              <a:buFont typeface="+mj-lt"/>
              <a:buAutoNum type="arabicPeriod"/>
            </a:pPr>
            <a:r>
              <a:rPr lang="en-US" sz="1600" dirty="0">
                <a:latin typeface="Candara" panose="020E0502030303020204" pitchFamily="34" charset="0"/>
              </a:rPr>
              <a:t>Blue </a:t>
            </a:r>
            <a:r>
              <a:rPr lang="en-US" sz="1600" dirty="0" err="1">
                <a:latin typeface="Candara" panose="020E0502030303020204" pitchFamily="34" charset="0"/>
              </a:rPr>
              <a:t>Hinox</a:t>
            </a:r>
            <a:r>
              <a:rPr lang="en-US" sz="1600" dirty="0">
                <a:latin typeface="Candara" panose="020E0502030303020204" pitchFamily="34" charset="0"/>
              </a:rPr>
              <a:t> with (12)</a:t>
            </a:r>
          </a:p>
          <a:p>
            <a:pPr marL="800100" lvl="1" indent="-342900" fontAlgn="base">
              <a:buFont typeface="+mj-lt"/>
              <a:buAutoNum type="arabicPeriod"/>
            </a:pPr>
            <a:r>
              <a:rPr lang="en-US" sz="1600" dirty="0" err="1">
                <a:latin typeface="Candara" panose="020E0502030303020204" pitchFamily="34" charset="0"/>
              </a:rPr>
              <a:t>Hinox</a:t>
            </a:r>
            <a:r>
              <a:rPr lang="en-US" sz="1600" dirty="0">
                <a:latin typeface="Candara" panose="020E0502030303020204" pitchFamily="34" charset="0"/>
              </a:rPr>
              <a:t> with 10 (10)</a:t>
            </a:r>
          </a:p>
          <a:p>
            <a:pPr marL="800100" lvl="1" indent="-342900" fontAlgn="base">
              <a:buFont typeface="+mj-lt"/>
              <a:buAutoNum type="arabicPeriod"/>
            </a:pPr>
            <a:r>
              <a:rPr lang="en-US" sz="1600" dirty="0">
                <a:latin typeface="Candara" panose="020E0502030303020204" pitchFamily="34" charset="0"/>
              </a:rPr>
              <a:t>Silver </a:t>
            </a:r>
            <a:r>
              <a:rPr lang="en-US" sz="1600" dirty="0" err="1">
                <a:latin typeface="Candara" panose="020E0502030303020204" pitchFamily="34" charset="0"/>
              </a:rPr>
              <a:t>Lizalfos</a:t>
            </a:r>
            <a:r>
              <a:rPr lang="en-US" sz="1600" dirty="0">
                <a:latin typeface="Candara" panose="020E0502030303020204" pitchFamily="34" charset="0"/>
              </a:rPr>
              <a:t> (9)</a:t>
            </a:r>
          </a:p>
          <a:p>
            <a:pPr marL="800100" lvl="1" indent="-342900" fontAlgn="base">
              <a:buFont typeface="+mj-lt"/>
              <a:buAutoNum type="arabicPeriod"/>
            </a:pPr>
            <a:endParaRPr lang="en-US" sz="1600" dirty="0">
              <a:latin typeface="Candara" panose="020E0502030303020204" pitchFamily="34" charset="0"/>
            </a:endParaRPr>
          </a:p>
          <a:p>
            <a:pPr marL="457200" marR="0" lvl="1" indent="0" algn="l" defTabSz="914400" rtl="0" eaLnBrk="1" fontAlgn="base" latinLnBrk="0" hangingPunct="1">
              <a:lnSpc>
                <a:spcPct val="100000"/>
              </a:lnSpc>
              <a:spcBef>
                <a:spcPts val="0"/>
              </a:spcBef>
              <a:spcAft>
                <a:spcPts val="0"/>
              </a:spcAft>
              <a:buClrTx/>
              <a:buSzTx/>
              <a:buFont typeface="+mj-lt"/>
              <a:buNone/>
              <a:tabLst/>
              <a:defRPr/>
            </a:pPr>
            <a:r>
              <a:rPr lang="en-US" sz="1600" dirty="0">
                <a:latin typeface="Candara" panose="020E0502030303020204" pitchFamily="34" charset="0"/>
              </a:rPr>
              <a:t>It is likely that the higher the drops, the more difficult the enemy is. More information is needed to prove this analysis</a:t>
            </a:r>
          </a:p>
          <a:p>
            <a:pPr marL="457200" marR="0" lvl="1" indent="0" algn="l" defTabSz="914400" rtl="0" eaLnBrk="1" fontAlgn="base" latinLnBrk="0" hangingPunct="1">
              <a:lnSpc>
                <a:spcPct val="100000"/>
              </a:lnSpc>
              <a:spcBef>
                <a:spcPts val="0"/>
              </a:spcBef>
              <a:spcAft>
                <a:spcPts val="0"/>
              </a:spcAft>
              <a:buClrTx/>
              <a:buSzTx/>
              <a:buFont typeface="+mj-lt"/>
              <a:buNone/>
              <a:tabLst/>
              <a:defRPr/>
            </a:pPr>
            <a:endParaRPr lang="en-US" sz="1600" dirty="0">
              <a:latin typeface="Candara" panose="020E0502030303020204" pitchFamily="34" charset="0"/>
            </a:endParaRPr>
          </a:p>
          <a:p>
            <a:pPr fontAlgn="base">
              <a:buFont typeface="Wingdings" pitchFamily="2" charset="2"/>
              <a:buChar char="§"/>
            </a:pPr>
            <a:r>
              <a:rPr lang="en-US" sz="2000" dirty="0">
                <a:latin typeface="Candara" panose="020E0502030303020204" pitchFamily="34" charset="0"/>
              </a:rPr>
              <a:t>Additionally, we can use basic statistics to form a stronger analysis. </a:t>
            </a:r>
          </a:p>
          <a:p>
            <a:pPr fontAlgn="base">
              <a:buFont typeface="Wingdings" pitchFamily="2" charset="2"/>
              <a:buChar char="§"/>
            </a:pPr>
            <a:r>
              <a:rPr lang="en-US" sz="2000" dirty="0">
                <a:latin typeface="Candara" panose="020E0502030303020204" pitchFamily="34" charset="0"/>
              </a:rPr>
              <a:t>The average number of drops each monster produces is 3.966. How accurate is this? We use the standard deviation to measure how far away this average deviates from the true value.</a:t>
            </a:r>
          </a:p>
          <a:p>
            <a:pPr fontAlgn="base">
              <a:buFont typeface="Wingdings" pitchFamily="2" charset="2"/>
              <a:buChar char="§"/>
            </a:pPr>
            <a:r>
              <a:rPr lang="en-US" sz="2000" dirty="0">
                <a:latin typeface="Candara" panose="020E0502030303020204" pitchFamily="34" charset="0"/>
              </a:rPr>
              <a:t>The standard deviation of monster drops is 2.557. What does 2.557 tell us? </a:t>
            </a:r>
          </a:p>
          <a:p>
            <a:pPr fontAlgn="base">
              <a:buFont typeface="Wingdings" pitchFamily="2" charset="2"/>
              <a:buChar char="§"/>
            </a:pPr>
            <a:r>
              <a:rPr lang="en-US" sz="2000" dirty="0">
                <a:latin typeface="Candara" panose="020E0502030303020204" pitchFamily="34" charset="0"/>
              </a:rPr>
              <a:t>A strong standard deviation is ±2.</a:t>
            </a:r>
          </a:p>
          <a:p>
            <a:pPr fontAlgn="base">
              <a:buFont typeface="Wingdings" pitchFamily="2" charset="2"/>
              <a:buChar char="§"/>
            </a:pPr>
            <a:r>
              <a:rPr lang="en-US" sz="2000" dirty="0">
                <a:latin typeface="Candara" panose="020E0502030303020204" pitchFamily="34" charset="0"/>
              </a:rPr>
              <a:t>Therefore, we can confidently say that a monster with drop counts greater than 4 (above average) will yield a higher reward/add more value to your inventory.</a:t>
            </a:r>
          </a:p>
          <a:p>
            <a:pPr marL="457200" marR="0" lvl="1" indent="0" algn="l" defTabSz="914400" rtl="0" eaLnBrk="1" fontAlgn="base" latinLnBrk="0" hangingPunct="1">
              <a:lnSpc>
                <a:spcPct val="100000"/>
              </a:lnSpc>
              <a:spcBef>
                <a:spcPts val="0"/>
              </a:spcBef>
              <a:spcAft>
                <a:spcPts val="0"/>
              </a:spcAft>
              <a:buClrTx/>
              <a:buSzTx/>
              <a:buFont typeface="+mj-lt"/>
              <a:buNone/>
              <a:tabLst/>
              <a:defRPr/>
            </a:pPr>
            <a:endParaRPr lang="en-US" sz="1600" dirty="0">
              <a:latin typeface="Candara" panose="020E0502030303020204" pitchFamily="34" charset="0"/>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13</a:t>
            </a:fld>
            <a:endParaRPr lang="en-US"/>
          </a:p>
        </p:txBody>
      </p:sp>
    </p:spTree>
    <p:extLst>
      <p:ext uri="{BB962C8B-B14F-4D97-AF65-F5344CB8AC3E}">
        <p14:creationId xmlns:p14="http://schemas.microsoft.com/office/powerpoint/2010/main" val="2954339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*Cooking ingredients aids in many ways: Defense, Attack, Stamina, and more. But of these extra add-ons, adding more hearts is the most beneficial.</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*Do you need to know all the recipes? No, knowing the Roasted Big Radish will give you the most extra hearts.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*So where can you get the best bang for your buck?  The Hearty Radish is where it’s at, adding 17 extra hearts. Although they are fairly sparse in the wild, you can buy them in a few shops.</a:t>
            </a:r>
          </a:p>
          <a:p>
            <a:pPr rtl="0"/>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addition to fighting Monsters and gaining experience, you can also find ingredients and recipes.</a:t>
            </a:r>
          </a:p>
          <a:p>
            <a:pPr rtl="0" fontAlgn="base"/>
            <a:r>
              <a:rPr lang="en-US" sz="1200" b="0" i="0" u="none" strike="noStrike" kern="1200" dirty="0">
                <a:solidFill>
                  <a:schemeClr val="tx1"/>
                </a:solidFill>
                <a:effectLst/>
                <a:latin typeface="+mn-lt"/>
                <a:ea typeface="+mn-ea"/>
                <a:cs typeface="+mn-cs"/>
              </a:rPr>
              <a:t>If you’re looking for other effects you will want to amp up your clothing and weapons.</a:t>
            </a:r>
          </a:p>
          <a:p>
            <a:pPr rtl="0" fontAlgn="base"/>
            <a:r>
              <a:rPr lang="en-US" sz="1200" b="0" i="0" u="none" strike="noStrike" kern="1200" dirty="0">
                <a:solidFill>
                  <a:schemeClr val="tx1"/>
                </a:solidFill>
                <a:effectLst/>
                <a:latin typeface="+mn-lt"/>
                <a:ea typeface="+mn-ea"/>
                <a:cs typeface="+mn-cs"/>
              </a:rPr>
              <a:t>But it does help to know other recipes as well. A chef with a well rounded repertoire is hard to come by.</a:t>
            </a:r>
          </a:p>
          <a:p>
            <a:pPr rtl="0" fontAlgn="base"/>
            <a:r>
              <a:rPr lang="en-US" sz="1200" b="0" i="0" u="none" strike="noStrike" kern="1200" dirty="0">
                <a:solidFill>
                  <a:schemeClr val="tx1"/>
                </a:solidFill>
                <a:effectLst/>
                <a:latin typeface="+mn-lt"/>
                <a:ea typeface="+mn-ea"/>
                <a:cs typeface="+mn-cs"/>
              </a:rPr>
              <a:t>It pays to keep an eye out while in the wild, you never know what you might find.</a:t>
            </a:r>
          </a:p>
        </p:txBody>
      </p:sp>
      <p:sp>
        <p:nvSpPr>
          <p:cNvPr id="4" name="Slide Number Placeholder 3"/>
          <p:cNvSpPr>
            <a:spLocks noGrp="1"/>
          </p:cNvSpPr>
          <p:nvPr>
            <p:ph type="sldNum" sz="quarter" idx="5"/>
          </p:nvPr>
        </p:nvSpPr>
        <p:spPr/>
        <p:txBody>
          <a:bodyPr/>
          <a:lstStyle/>
          <a:p>
            <a:fld id="{DB8EC6F4-8871-EE43-82EB-827658FC32F1}" type="slidenum">
              <a:rPr lang="en-US" smtClean="0"/>
              <a:t>14</a:t>
            </a:fld>
            <a:endParaRPr lang="en-US"/>
          </a:p>
        </p:txBody>
      </p:sp>
    </p:spTree>
    <p:extLst>
      <p:ext uri="{BB962C8B-B14F-4D97-AF65-F5344CB8AC3E}">
        <p14:creationId xmlns:p14="http://schemas.microsoft.com/office/powerpoint/2010/main" val="279523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the chart on the left you can see that the Hearty Radish will bring your heart count  total to over 20 hearts. Whereas the chart on the right shows the amount of hearts added to your current count. Given the data provide, it’s clear that there is an obvious choice in each category. Now it’s up to you to get out there and forage for ingredients and knowledge! Be sure to have any recipes or ingredients prepared and on hand before getting yourself into any trouble.</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15</a:t>
            </a:fld>
            <a:endParaRPr lang="en-US"/>
          </a:p>
        </p:txBody>
      </p:sp>
    </p:spTree>
    <p:extLst>
      <p:ext uri="{BB962C8B-B14F-4D97-AF65-F5344CB8AC3E}">
        <p14:creationId xmlns:p14="http://schemas.microsoft.com/office/powerpoint/2010/main" val="618161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Foraging for ingredients or having everything you need for a specific recipe may not be an option for you. If that’s the case you can opt for an elixir. They are a quick and easy way to get the boost you need without all the hassle! For example, finding the Hearty Lizard is a much easier feat than foraging for a Hearty Radish and the Hearty Elixir will give you the same boost, if you are looking to amp up your heart count.  </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16</a:t>
            </a:fld>
            <a:endParaRPr lang="en-US"/>
          </a:p>
        </p:txBody>
      </p:sp>
    </p:spTree>
    <p:extLst>
      <p:ext uri="{BB962C8B-B14F-4D97-AF65-F5344CB8AC3E}">
        <p14:creationId xmlns:p14="http://schemas.microsoft.com/office/powerpoint/2010/main" val="728054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17</a:t>
            </a:fld>
            <a:endParaRPr lang="en-US"/>
          </a:p>
        </p:txBody>
      </p:sp>
    </p:spTree>
    <p:extLst>
      <p:ext uri="{BB962C8B-B14F-4D97-AF65-F5344CB8AC3E}">
        <p14:creationId xmlns:p14="http://schemas.microsoft.com/office/powerpoint/2010/main" val="2928563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ndara" panose="020E0502030303020204" pitchFamily="34" charset="0"/>
              </a:rPr>
              <a:t>When combining your strongest weapons with upgraded armor and quality recipes, you will be in great condition for whatever comes your way!</a:t>
            </a:r>
          </a:p>
        </p:txBody>
      </p:sp>
      <p:sp>
        <p:nvSpPr>
          <p:cNvPr id="4" name="Slide Number Placeholder 3"/>
          <p:cNvSpPr>
            <a:spLocks noGrp="1"/>
          </p:cNvSpPr>
          <p:nvPr>
            <p:ph type="sldNum" sz="quarter" idx="5"/>
          </p:nvPr>
        </p:nvSpPr>
        <p:spPr/>
        <p:txBody>
          <a:bodyPr/>
          <a:lstStyle/>
          <a:p>
            <a:fld id="{DB8EC6F4-8871-EE43-82EB-827658FC32F1}" type="slidenum">
              <a:rPr lang="en-US" smtClean="0"/>
              <a:t>18</a:t>
            </a:fld>
            <a:endParaRPr lang="en-US"/>
          </a:p>
        </p:txBody>
      </p:sp>
    </p:spTree>
    <p:extLst>
      <p:ext uri="{BB962C8B-B14F-4D97-AF65-F5344CB8AC3E}">
        <p14:creationId xmlns:p14="http://schemas.microsoft.com/office/powerpoint/2010/main" val="3900797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effectLst/>
              </a:rPr>
              <a:t>Questions?</a:t>
            </a:r>
          </a:p>
        </p:txBody>
      </p:sp>
      <p:sp>
        <p:nvSpPr>
          <p:cNvPr id="4" name="Slide Number Placeholder 3"/>
          <p:cNvSpPr>
            <a:spLocks noGrp="1"/>
          </p:cNvSpPr>
          <p:nvPr>
            <p:ph type="sldNum" sz="quarter" idx="5"/>
          </p:nvPr>
        </p:nvSpPr>
        <p:spPr/>
        <p:txBody>
          <a:bodyPr/>
          <a:lstStyle/>
          <a:p>
            <a:fld id="{DB8EC6F4-8871-EE43-82EB-827658FC32F1}" type="slidenum">
              <a:rPr lang="en-US" smtClean="0"/>
              <a:t>19</a:t>
            </a:fld>
            <a:endParaRPr lang="en-US"/>
          </a:p>
        </p:txBody>
      </p:sp>
    </p:spTree>
    <p:extLst>
      <p:ext uri="{BB962C8B-B14F-4D97-AF65-F5344CB8AC3E}">
        <p14:creationId xmlns:p14="http://schemas.microsoft.com/office/powerpoint/2010/main" val="3812838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2</a:t>
            </a:fld>
            <a:endParaRPr lang="en-US"/>
          </a:p>
        </p:txBody>
      </p:sp>
    </p:spTree>
    <p:extLst>
      <p:ext uri="{BB962C8B-B14F-4D97-AF65-F5344CB8AC3E}">
        <p14:creationId xmlns:p14="http://schemas.microsoft.com/office/powerpoint/2010/main" val="329827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had Drew play the game as we cleaned the data to confirm what we are using is accurate</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3</a:t>
            </a:fld>
            <a:endParaRPr lang="en-US"/>
          </a:p>
        </p:txBody>
      </p:sp>
    </p:spTree>
    <p:extLst>
      <p:ext uri="{BB962C8B-B14F-4D97-AF65-F5344CB8AC3E}">
        <p14:creationId xmlns:p14="http://schemas.microsoft.com/office/powerpoint/2010/main" val="334880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journey through Hyrule is long and treacherous. It is important to equip oneself with weapons that will not only inflict the greatest damage,  but that will also last through this journey. In the next slides, we will be looking at a few equipment recommendations that are both strong and durable.</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4</a:t>
            </a:fld>
            <a:endParaRPr lang="en-US"/>
          </a:p>
        </p:txBody>
      </p:sp>
    </p:spTree>
    <p:extLst>
      <p:ext uri="{BB962C8B-B14F-4D97-AF65-F5344CB8AC3E}">
        <p14:creationId xmlns:p14="http://schemas.microsoft.com/office/powerpoint/2010/main" val="1212288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When it comes to weapons, you usually have to choose between strength and durability. </a:t>
            </a:r>
            <a:endParaRPr lang="en-US" b="0" dirty="0">
              <a:effectLst/>
            </a:endParaRPr>
          </a:p>
          <a:p>
            <a:pPr rtl="0"/>
            <a:r>
              <a:rPr lang="en-US" sz="1200" b="0" i="0" u="none" strike="noStrike" kern="1200" dirty="0">
                <a:solidFill>
                  <a:schemeClr val="tx1"/>
                </a:solidFill>
                <a:effectLst/>
                <a:latin typeface="+mn-lt"/>
                <a:ea typeface="+mn-ea"/>
                <a:cs typeface="+mn-cs"/>
              </a:rPr>
              <a:t>A weapon that is high in durability will last you through a hard battle without breaking. It will just take you longer to defeat that enemy since the strength is not as high</a:t>
            </a:r>
            <a:endParaRPr lang="en-US" b="0" dirty="0">
              <a:effectLst/>
            </a:endParaRPr>
          </a:p>
          <a:p>
            <a:pPr rtl="0"/>
            <a:r>
              <a:rPr lang="en-US" sz="1200" b="0" i="0" u="none" strike="noStrike" kern="1200" dirty="0">
                <a:solidFill>
                  <a:schemeClr val="tx1"/>
                </a:solidFill>
                <a:effectLst/>
                <a:latin typeface="+mn-lt"/>
                <a:ea typeface="+mn-ea"/>
                <a:cs typeface="+mn-cs"/>
              </a:rPr>
              <a:t>Alternatively, a weapon with high strength might be able to kill an  enemy faster but will break on you more often. </a:t>
            </a:r>
            <a:endParaRPr lang="en-US" b="0" dirty="0">
              <a:effectLst/>
            </a:endParaRPr>
          </a:p>
          <a:p>
            <a:pPr rtl="0"/>
            <a:r>
              <a:rPr lang="en-US" sz="1200" b="0" i="0" u="none" strike="noStrike" kern="1200" dirty="0">
                <a:solidFill>
                  <a:schemeClr val="tx1"/>
                </a:solidFill>
                <a:effectLst/>
                <a:latin typeface="+mn-lt"/>
                <a:ea typeface="+mn-ea"/>
                <a:cs typeface="+mn-cs"/>
              </a:rPr>
              <a:t>We can see from the scatterplot that the strongest weapons such as the Savage </a:t>
            </a:r>
            <a:r>
              <a:rPr lang="en-US" sz="1200" b="0" i="0" u="none" strike="noStrike" kern="1200" dirty="0" err="1">
                <a:solidFill>
                  <a:schemeClr val="tx1"/>
                </a:solidFill>
                <a:effectLst/>
                <a:latin typeface="+mn-lt"/>
                <a:ea typeface="+mn-ea"/>
                <a:cs typeface="+mn-cs"/>
              </a:rPr>
              <a:t>Lynel</a:t>
            </a:r>
            <a:r>
              <a:rPr lang="en-US" sz="1200" b="0" i="0" u="none" strike="noStrike" kern="1200" dirty="0">
                <a:solidFill>
                  <a:schemeClr val="tx1"/>
                </a:solidFill>
                <a:effectLst/>
                <a:latin typeface="+mn-lt"/>
                <a:ea typeface="+mn-ea"/>
                <a:cs typeface="+mn-cs"/>
              </a:rPr>
              <a:t> Crusher is not ass  durable as the Spring- Loaded Hammer. </a:t>
            </a:r>
            <a:endParaRPr lang="en-US" b="0" dirty="0">
              <a:effectLst/>
            </a:endParaRPr>
          </a:p>
          <a:p>
            <a:pPr rtl="0"/>
            <a:r>
              <a:rPr lang="en-US" sz="1200" b="0" i="0" u="none" strike="noStrike" kern="1200" dirty="0">
                <a:solidFill>
                  <a:schemeClr val="tx1"/>
                </a:solidFill>
                <a:effectLst/>
                <a:latin typeface="+mn-lt"/>
                <a:ea typeface="+mn-ea"/>
                <a:cs typeface="+mn-cs"/>
              </a:rPr>
              <a:t>Although the Spring Loaded Hammer on the bottom right is the most durable,  it has a strength level  of 1 , being the weakest weapon around. </a:t>
            </a:r>
            <a:endParaRPr lang="en-US" b="0" dirty="0">
              <a:effectLst/>
            </a:endParaRPr>
          </a:p>
          <a:p>
            <a:pPr rtl="0"/>
            <a:r>
              <a:rPr lang="en-US" sz="1200" b="0" i="0" u="none" strike="noStrike" kern="1200" dirty="0">
                <a:solidFill>
                  <a:schemeClr val="tx1"/>
                </a:solidFill>
                <a:effectLst/>
                <a:latin typeface="+mn-lt"/>
                <a:ea typeface="+mn-ea"/>
                <a:cs typeface="+mn-cs"/>
              </a:rPr>
              <a:t>For this reason, we recommend carrying the Boulder Breaker overall, since it is equally strong and durable, </a:t>
            </a:r>
            <a:r>
              <a:rPr lang="en-US" sz="1200" b="0" i="0" u="none" strike="noStrike" kern="1200" dirty="0" err="1">
                <a:solidFill>
                  <a:schemeClr val="tx1"/>
                </a:solidFill>
                <a:effectLst/>
                <a:latin typeface="+mn-lt"/>
                <a:ea typeface="+mn-ea"/>
                <a:cs typeface="+mn-cs"/>
              </a:rPr>
              <a:t>Biggoron’s</a:t>
            </a:r>
            <a:r>
              <a:rPr lang="en-US" sz="1200" b="0" i="0" u="none" strike="noStrike" kern="1200" dirty="0">
                <a:solidFill>
                  <a:schemeClr val="tx1"/>
                </a:solidFill>
                <a:effectLst/>
                <a:latin typeface="+mn-lt"/>
                <a:ea typeface="+mn-ea"/>
                <a:cs typeface="+mn-cs"/>
              </a:rPr>
              <a:t> Sword for weaker enemies due to its durability ,  and the Savage </a:t>
            </a:r>
            <a:r>
              <a:rPr lang="en-US" sz="1200" b="0" i="0" u="none" strike="noStrike" kern="1200" dirty="0" err="1">
                <a:solidFill>
                  <a:schemeClr val="tx1"/>
                </a:solidFill>
                <a:effectLst/>
                <a:latin typeface="+mn-lt"/>
                <a:ea typeface="+mn-ea"/>
                <a:cs typeface="+mn-cs"/>
              </a:rPr>
              <a:t>Lynel</a:t>
            </a:r>
            <a:r>
              <a:rPr lang="en-US" sz="1200" b="0" i="0" u="none" strike="noStrike" kern="1200" dirty="0">
                <a:solidFill>
                  <a:schemeClr val="tx1"/>
                </a:solidFill>
                <a:effectLst/>
                <a:latin typeface="+mn-lt"/>
                <a:ea typeface="+mn-ea"/>
                <a:cs typeface="+mn-cs"/>
              </a:rPr>
              <a:t> Crusher for its strength for the more difficult monsters.</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5</a:t>
            </a:fld>
            <a:endParaRPr lang="en-US"/>
          </a:p>
        </p:txBody>
      </p:sp>
    </p:spTree>
    <p:extLst>
      <p:ext uri="{BB962C8B-B14F-4D97-AF65-F5344CB8AC3E}">
        <p14:creationId xmlns:p14="http://schemas.microsoft.com/office/powerpoint/2010/main" val="3607507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Unlike the weapons, shields tend to have a stronger correlation between strength and durability, with the clear outlier being the </a:t>
            </a:r>
            <a:r>
              <a:rPr lang="en-US" sz="1200" b="0" i="0" u="none" strike="noStrike" kern="1200" dirty="0" err="1">
                <a:solidFill>
                  <a:schemeClr val="tx1"/>
                </a:solidFill>
                <a:effectLst/>
                <a:latin typeface="+mn-lt"/>
                <a:ea typeface="+mn-ea"/>
                <a:cs typeface="+mn-cs"/>
              </a:rPr>
              <a:t>Hylian</a:t>
            </a:r>
            <a:r>
              <a:rPr lang="en-US" sz="1200" b="0" i="0" u="none" strike="noStrike" kern="1200" dirty="0">
                <a:solidFill>
                  <a:schemeClr val="tx1"/>
                </a:solidFill>
                <a:effectLst/>
                <a:latin typeface="+mn-lt"/>
                <a:ea typeface="+mn-ea"/>
                <a:cs typeface="+mn-cs"/>
              </a:rPr>
              <a:t> Shield. </a:t>
            </a:r>
            <a:endParaRPr lang="en-US" b="0" dirty="0">
              <a:effectLst/>
            </a:endParaRPr>
          </a:p>
          <a:p>
            <a:pPr rtl="0"/>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Hylian</a:t>
            </a:r>
            <a:r>
              <a:rPr lang="en-US" sz="1200" b="0" i="0" u="none" strike="noStrike" kern="1200" dirty="0">
                <a:solidFill>
                  <a:schemeClr val="tx1"/>
                </a:solidFill>
                <a:effectLst/>
                <a:latin typeface="+mn-lt"/>
                <a:ea typeface="+mn-ea"/>
                <a:cs typeface="+mn-cs"/>
              </a:rPr>
              <a:t> Shield is the most durable out of all shields, but it is usually acquired towards  the end of the game. </a:t>
            </a:r>
            <a:endParaRPr lang="en-US" b="0" dirty="0">
              <a:effectLst/>
            </a:endParaRPr>
          </a:p>
          <a:p>
            <a:pPr rtl="0"/>
            <a:r>
              <a:rPr lang="en-US" sz="1200" b="0" i="0" u="none" strike="noStrike" kern="1200" dirty="0">
                <a:solidFill>
                  <a:schemeClr val="tx1"/>
                </a:solidFill>
                <a:effectLst/>
                <a:latin typeface="+mn-lt"/>
                <a:ea typeface="+mn-ea"/>
                <a:cs typeface="+mn-cs"/>
              </a:rPr>
              <a:t>So what shield should you use in the meanwhile? </a:t>
            </a:r>
            <a:endParaRPr lang="en-US" b="0" dirty="0">
              <a:effectLst/>
            </a:endParaRPr>
          </a:p>
          <a:p>
            <a:pPr rtl="0"/>
            <a:r>
              <a:rPr lang="en-US" sz="1200" b="0" i="0" u="none" strike="noStrike" kern="1200" dirty="0">
                <a:solidFill>
                  <a:schemeClr val="tx1"/>
                </a:solidFill>
                <a:effectLst/>
                <a:latin typeface="+mn-lt"/>
                <a:ea typeface="+mn-ea"/>
                <a:cs typeface="+mn-cs"/>
              </a:rPr>
              <a:t>The Hero’s Shield, and the Ancient Shield are our recommendations as they are the strongest in protecting you from monster attacks lessening the amount of damage you take on</a:t>
            </a:r>
            <a:endParaRPr lang="en-US" b="0" dirty="0">
              <a:effectLst/>
            </a:endParaRPr>
          </a:p>
          <a:p>
            <a:pPr rtl="0"/>
            <a:r>
              <a:rPr lang="en-US" sz="1200" b="0" i="0" u="none" strike="noStrike" kern="1200" dirty="0">
                <a:solidFill>
                  <a:schemeClr val="tx1"/>
                </a:solidFill>
                <a:effectLst/>
                <a:latin typeface="+mn-lt"/>
                <a:ea typeface="+mn-ea"/>
                <a:cs typeface="+mn-cs"/>
              </a:rPr>
              <a:t>We also recommend the </a:t>
            </a:r>
            <a:r>
              <a:rPr lang="en-US" sz="1200" b="0" i="0" u="none" strike="noStrike" kern="1200" dirty="0" err="1">
                <a:solidFill>
                  <a:schemeClr val="tx1"/>
                </a:solidFill>
                <a:effectLst/>
                <a:latin typeface="+mn-lt"/>
                <a:ea typeface="+mn-ea"/>
                <a:cs typeface="+mn-cs"/>
              </a:rPr>
              <a:t>Daybreaker</a:t>
            </a:r>
            <a:r>
              <a:rPr lang="en-US" sz="1200" b="0" i="0" u="none" strike="noStrike" kern="1200" dirty="0">
                <a:solidFill>
                  <a:schemeClr val="tx1"/>
                </a:solidFill>
                <a:effectLst/>
                <a:latin typeface="+mn-lt"/>
                <a:ea typeface="+mn-ea"/>
                <a:cs typeface="+mn-cs"/>
              </a:rPr>
              <a:t> as well as it is one of the most durable.</a:t>
            </a:r>
            <a:endParaRPr lang="en-US" b="0" dirty="0">
              <a:effectLst/>
            </a:endParaRPr>
          </a:p>
          <a:p>
            <a:pPr rtl="0"/>
            <a:r>
              <a:rPr lang="en-US" sz="1200" b="0" i="0" u="none" strike="noStrike" kern="1200" dirty="0">
                <a:solidFill>
                  <a:schemeClr val="tx1"/>
                </a:solidFill>
                <a:effectLst/>
                <a:latin typeface="+mn-lt"/>
                <a:ea typeface="+mn-ea"/>
                <a:cs typeface="+mn-cs"/>
              </a:rPr>
              <a:t>These shields will be saving you lives , enabling you to make more progress in the game.</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6</a:t>
            </a:fld>
            <a:endParaRPr lang="en-US"/>
          </a:p>
        </p:txBody>
      </p:sp>
    </p:spTree>
    <p:extLst>
      <p:ext uri="{BB962C8B-B14F-4D97-AF65-F5344CB8AC3E}">
        <p14:creationId xmlns:p14="http://schemas.microsoft.com/office/powerpoint/2010/main" val="172338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Compared to weapons and shields, bows are known to be tougher and therefore be more durable. </a:t>
            </a:r>
            <a:endParaRPr lang="en-US" b="0" dirty="0">
              <a:effectLst/>
            </a:endParaRPr>
          </a:p>
          <a:p>
            <a:pPr rtl="0"/>
            <a:r>
              <a:rPr lang="en-US" sz="1200" b="0" i="0" u="none" strike="noStrike" kern="1200" dirty="0">
                <a:solidFill>
                  <a:schemeClr val="tx1"/>
                </a:solidFill>
                <a:effectLst/>
                <a:latin typeface="+mn-lt"/>
                <a:ea typeface="+mn-ea"/>
                <a:cs typeface="+mn-cs"/>
              </a:rPr>
              <a:t>For bow recommendations: </a:t>
            </a:r>
            <a:endParaRPr lang="en-US" b="0" dirty="0">
              <a:effectLst/>
            </a:endParaRPr>
          </a:p>
          <a:p>
            <a:pPr rtl="0"/>
            <a:r>
              <a:rPr lang="en-US" sz="1200" b="0" i="0" u="none" strike="noStrike" kern="1200" dirty="0">
                <a:solidFill>
                  <a:schemeClr val="tx1"/>
                </a:solidFill>
                <a:effectLst/>
                <a:latin typeface="+mn-lt"/>
                <a:ea typeface="+mn-ea"/>
                <a:cs typeface="+mn-cs"/>
              </a:rPr>
              <a:t>The Bow Light shown at the top right is by far the best attacking bow as it is equally durable and strong  but it is also acquired toward the end of the game. </a:t>
            </a:r>
            <a:endParaRPr lang="en-US" b="0" dirty="0">
              <a:effectLst/>
            </a:endParaRPr>
          </a:p>
          <a:p>
            <a:pPr rtl="0"/>
            <a:r>
              <a:rPr lang="en-US" sz="1200" b="0" i="0" u="none" strike="noStrike" kern="1200" dirty="0">
                <a:solidFill>
                  <a:schemeClr val="tx1"/>
                </a:solidFill>
                <a:effectLst/>
                <a:latin typeface="+mn-lt"/>
                <a:ea typeface="+mn-ea"/>
                <a:cs typeface="+mn-cs"/>
              </a:rPr>
              <a:t>The Ancient Bow is the most durable in the game and will last the longest without having to be rebuilt  constantly,</a:t>
            </a:r>
            <a:endParaRPr lang="en-US" b="0" dirty="0">
              <a:effectLst/>
            </a:endParaRPr>
          </a:p>
          <a:p>
            <a:pPr rtl="0"/>
            <a:r>
              <a:rPr lang="en-US" sz="1200" b="0" i="0" u="none" strike="noStrike" kern="1200" dirty="0">
                <a:solidFill>
                  <a:schemeClr val="tx1"/>
                </a:solidFill>
                <a:effectLst/>
                <a:latin typeface="+mn-lt"/>
                <a:ea typeface="+mn-ea"/>
                <a:cs typeface="+mn-cs"/>
              </a:rPr>
              <a:t>And the Twilight Bow would be our 3rd choice since it has the same durability as the Bow of Light but this can be used towards  weaker enemies.</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7</a:t>
            </a:fld>
            <a:endParaRPr lang="en-US"/>
          </a:p>
        </p:txBody>
      </p:sp>
    </p:spTree>
    <p:extLst>
      <p:ext uri="{BB962C8B-B14F-4D97-AF65-F5344CB8AC3E}">
        <p14:creationId xmlns:p14="http://schemas.microsoft.com/office/powerpoint/2010/main" val="1739345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Armor is just as important as your weapons, so choose wisely which one you’d like to wear as it can change your gameplay experience for the better or the worse</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8</a:t>
            </a:fld>
            <a:endParaRPr lang="en-US"/>
          </a:p>
        </p:txBody>
      </p:sp>
    </p:spTree>
    <p:extLst>
      <p:ext uri="{BB962C8B-B14F-4D97-AF65-F5344CB8AC3E}">
        <p14:creationId xmlns:p14="http://schemas.microsoft.com/office/powerpoint/2010/main" val="197876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Talk about the </a:t>
            </a:r>
            <a:r>
              <a:rPr lang="en-US" sz="1200" b="0" i="0" u="none" strike="noStrike" kern="1200" dirty="0" err="1">
                <a:solidFill>
                  <a:schemeClr val="tx1"/>
                </a:solidFill>
                <a:effectLst/>
                <a:latin typeface="+mn-lt"/>
                <a:ea typeface="+mn-ea"/>
                <a:cs typeface="+mn-cs"/>
              </a:rPr>
              <a:t>DataFrame</a:t>
            </a:r>
            <a:r>
              <a:rPr lang="en-US" sz="1200" b="0" i="0" u="none" strike="noStrike" kern="1200" dirty="0">
                <a:solidFill>
                  <a:schemeClr val="tx1"/>
                </a:solidFill>
                <a:effectLst/>
                <a:latin typeface="+mn-lt"/>
                <a:ea typeface="+mn-ea"/>
                <a:cs typeface="+mn-cs"/>
              </a:rPr>
              <a:t> and what the graph shows</a:t>
            </a:r>
            <a:endParaRPr lang="en-US" b="0" dirty="0">
              <a:effectLst/>
            </a:endParaRPr>
          </a:p>
          <a:p>
            <a:pPr rtl="0"/>
            <a:r>
              <a:rPr lang="en-US" sz="1200" b="0" i="0" u="none" strike="noStrike" kern="1200" dirty="0">
                <a:solidFill>
                  <a:schemeClr val="tx1"/>
                </a:solidFill>
                <a:effectLst/>
                <a:latin typeface="+mn-lt"/>
                <a:ea typeface="+mn-ea"/>
                <a:cs typeface="+mn-cs"/>
              </a:rPr>
              <a:t>Armor sets consist of head, body and leg armor. </a:t>
            </a:r>
            <a:endParaRPr lang="en-US" b="0" dirty="0">
              <a:effectLst/>
            </a:endParaRPr>
          </a:p>
          <a:p>
            <a:pPr rtl="0"/>
            <a:r>
              <a:rPr lang="en-US" sz="1200" b="0" i="0" u="none" strike="noStrike" kern="1200" dirty="0">
                <a:solidFill>
                  <a:schemeClr val="tx1"/>
                </a:solidFill>
                <a:effectLst/>
                <a:latin typeface="+mn-lt"/>
                <a:ea typeface="+mn-ea"/>
                <a:cs typeface="+mn-cs"/>
              </a:rPr>
              <a:t>After </a:t>
            </a:r>
            <a:r>
              <a:rPr lang="en-US" sz="1200" b="0" i="0" u="none" strike="noStrike" kern="1200" dirty="0" err="1">
                <a:solidFill>
                  <a:schemeClr val="tx1"/>
                </a:solidFill>
                <a:effectLst/>
                <a:latin typeface="+mn-lt"/>
                <a:ea typeface="+mn-ea"/>
                <a:cs typeface="+mn-cs"/>
              </a:rPr>
              <a:t>Snowquil</a:t>
            </a:r>
            <a:r>
              <a:rPr lang="en-US" sz="1200" b="0" i="0" u="none" strike="noStrike" kern="1200" dirty="0">
                <a:solidFill>
                  <a:schemeClr val="tx1"/>
                </a:solidFill>
                <a:effectLst/>
                <a:latin typeface="+mn-lt"/>
                <a:ea typeface="+mn-ea"/>
                <a:cs typeface="+mn-cs"/>
              </a:rPr>
              <a:t> bonus set  - point at </a:t>
            </a:r>
            <a:r>
              <a:rPr lang="en-US" sz="1200" b="0" i="0" u="none" strike="noStrike" kern="1200" dirty="0" err="1">
                <a:solidFill>
                  <a:schemeClr val="tx1"/>
                </a:solidFill>
                <a:effectLst/>
                <a:latin typeface="+mn-lt"/>
                <a:ea typeface="+mn-ea"/>
                <a:cs typeface="+mn-cs"/>
              </a:rPr>
              <a:t>unfreezable</a:t>
            </a:r>
            <a:r>
              <a:rPr lang="en-US" sz="1200" b="0" i="0" u="none" strike="noStrike" kern="1200" dirty="0">
                <a:solidFill>
                  <a:schemeClr val="tx1"/>
                </a:solidFill>
                <a:effectLst/>
                <a:latin typeface="+mn-lt"/>
                <a:ea typeface="+mn-ea"/>
                <a:cs typeface="+mn-cs"/>
              </a:rPr>
              <a:t> bonus set and provide the defense gained from base to level 4</a:t>
            </a:r>
            <a:endParaRPr lang="en-US" b="0" dirty="0">
              <a:effectLst/>
            </a:endParaRPr>
          </a:p>
          <a:p>
            <a:pPr rtl="0"/>
            <a:r>
              <a:rPr lang="en-US" sz="1200" b="0" i="0" u="none" strike="noStrike" kern="1200" dirty="0">
                <a:solidFill>
                  <a:schemeClr val="tx1"/>
                </a:solidFill>
                <a:effectLst/>
                <a:latin typeface="+mn-lt"/>
                <a:ea typeface="+mn-ea"/>
                <a:cs typeface="+mn-cs"/>
              </a:rPr>
              <a:t>Previous adventures  - such the cap, tunic, and trousers of Time from Ocarina of Time or the cap, tunic, and trousers of the Wind from Wind </a:t>
            </a:r>
            <a:r>
              <a:rPr lang="en-US" sz="1200" b="0" i="0" u="none" strike="noStrike" kern="1200" dirty="0" err="1">
                <a:solidFill>
                  <a:schemeClr val="tx1"/>
                </a:solidFill>
                <a:effectLst/>
                <a:latin typeface="+mn-lt"/>
                <a:ea typeface="+mn-ea"/>
                <a:cs typeface="+mn-cs"/>
              </a:rPr>
              <a:t>Waker</a:t>
            </a:r>
            <a:endParaRPr lang="en-US" b="0" dirty="0">
              <a:effectLst/>
            </a:endParaRPr>
          </a:p>
        </p:txBody>
      </p:sp>
      <p:sp>
        <p:nvSpPr>
          <p:cNvPr id="4" name="Slide Number Placeholder 3"/>
          <p:cNvSpPr>
            <a:spLocks noGrp="1"/>
          </p:cNvSpPr>
          <p:nvPr>
            <p:ph type="sldNum" sz="quarter" idx="5"/>
          </p:nvPr>
        </p:nvSpPr>
        <p:spPr/>
        <p:txBody>
          <a:bodyPr/>
          <a:lstStyle/>
          <a:p>
            <a:fld id="{DB8EC6F4-8871-EE43-82EB-827658FC32F1}" type="slidenum">
              <a:rPr lang="en-US" smtClean="0"/>
              <a:t>9</a:t>
            </a:fld>
            <a:endParaRPr lang="en-US"/>
          </a:p>
        </p:txBody>
      </p:sp>
    </p:spTree>
    <p:extLst>
      <p:ext uri="{BB962C8B-B14F-4D97-AF65-F5344CB8AC3E}">
        <p14:creationId xmlns:p14="http://schemas.microsoft.com/office/powerpoint/2010/main" val="2630770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A981-7AFC-6D40-B8E1-8C1EF1BE11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5B03EF-845D-134B-9AD3-A43673CCA2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75010B-AD3E-C240-8DC1-9681280D64CF}"/>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5" name="Footer Placeholder 4">
            <a:extLst>
              <a:ext uri="{FF2B5EF4-FFF2-40B4-BE49-F238E27FC236}">
                <a16:creationId xmlns:a16="http://schemas.microsoft.com/office/drawing/2014/main" id="{698A3E79-A512-A741-9085-93071EAF9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DF546-E31A-8148-B1D1-7C1B1C0CEFD5}"/>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36595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022C4-FFBF-CD46-B6EC-891140ED31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1B51C7-8D17-DC4D-BCA9-3A5C820393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175BE-9182-2548-B628-15FDA8522BBF}"/>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5" name="Footer Placeholder 4">
            <a:extLst>
              <a:ext uri="{FF2B5EF4-FFF2-40B4-BE49-F238E27FC236}">
                <a16:creationId xmlns:a16="http://schemas.microsoft.com/office/drawing/2014/main" id="{698EF3BB-876E-7E46-81DC-FFC6AE50C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36EB6-8C4A-8048-92F0-F542F83653F8}"/>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79050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15286E-6DC8-A845-8976-4DA63C085D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F2F368-A2B0-FC4B-B66F-2B5EAB2A01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04874-2EE8-904D-AA25-ECB23F230912}"/>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5" name="Footer Placeholder 4">
            <a:extLst>
              <a:ext uri="{FF2B5EF4-FFF2-40B4-BE49-F238E27FC236}">
                <a16:creationId xmlns:a16="http://schemas.microsoft.com/office/drawing/2014/main" id="{545D6315-0E0A-9E4E-B584-CF8BB5E4C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B008B-B18D-3241-971F-B77E860CF31C}"/>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245509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666F-7570-2C43-B325-A114A41C1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7F8162-6724-F54E-8144-534D48516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7393A-09B1-1342-9190-4BE96FE7C97D}"/>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5" name="Footer Placeholder 4">
            <a:extLst>
              <a:ext uri="{FF2B5EF4-FFF2-40B4-BE49-F238E27FC236}">
                <a16:creationId xmlns:a16="http://schemas.microsoft.com/office/drawing/2014/main" id="{B1BECE49-A4FB-1D49-A75A-EC40049A1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05B7E-2277-E449-BB53-8F8EC2B21FA1}"/>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244551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3E4F2-C990-1540-939F-A4EA9DC055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929A37-D7FF-6F4F-AE2D-571D1E1E63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3F01D-F611-EC48-841E-C2F625FD310D}"/>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5" name="Footer Placeholder 4">
            <a:extLst>
              <a:ext uri="{FF2B5EF4-FFF2-40B4-BE49-F238E27FC236}">
                <a16:creationId xmlns:a16="http://schemas.microsoft.com/office/drawing/2014/main" id="{A1435F04-D072-2443-BD50-58B881E99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9867-B39F-174A-9799-AE4F59F628D4}"/>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2133495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78AB-568B-C843-BD4A-9382180515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EE4D1C-FDA1-704E-A275-B88F0D8998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50DA30-1933-B345-BF84-C44E8907B5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B972E6-B20C-CC49-A397-A54F213E6880}"/>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6" name="Footer Placeholder 5">
            <a:extLst>
              <a:ext uri="{FF2B5EF4-FFF2-40B4-BE49-F238E27FC236}">
                <a16:creationId xmlns:a16="http://schemas.microsoft.com/office/drawing/2014/main" id="{0C6E5BB4-855D-F645-97EA-461E3CFB4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65B0F6-4395-7645-83A9-A0780441CE83}"/>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1139360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A16A-9E67-AC4A-8380-2C160F526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47C5FF-0442-D64D-8A7D-FEE9A2D85E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E1CE04-F9DD-E94F-96E2-879C9FBD56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48ABE7-336D-F04F-A1CB-A8466105B7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241A5E-81B7-6847-AC64-EFF09876D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CCA976-4225-2A43-B3B0-8ED6F096FD2B}"/>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8" name="Footer Placeholder 7">
            <a:extLst>
              <a:ext uri="{FF2B5EF4-FFF2-40B4-BE49-F238E27FC236}">
                <a16:creationId xmlns:a16="http://schemas.microsoft.com/office/drawing/2014/main" id="{3EA87447-082D-6F49-895C-9437F81847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B3E536-CF4C-5A4B-9531-F0EDA67D8591}"/>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377741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A5AD-F1E4-314A-8905-1EE6C42926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68A3A8-E3E1-D049-AB54-8611CCF300B7}"/>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4" name="Footer Placeholder 3">
            <a:extLst>
              <a:ext uri="{FF2B5EF4-FFF2-40B4-BE49-F238E27FC236}">
                <a16:creationId xmlns:a16="http://schemas.microsoft.com/office/drawing/2014/main" id="{4E006E82-ECB5-3C48-8723-F833EB7E38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031A4-D3A2-DA4C-95DB-BAC1EB825324}"/>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24885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22065D-B7B8-7D4E-A562-C165F9B72046}"/>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3" name="Footer Placeholder 2">
            <a:extLst>
              <a:ext uri="{FF2B5EF4-FFF2-40B4-BE49-F238E27FC236}">
                <a16:creationId xmlns:a16="http://schemas.microsoft.com/office/drawing/2014/main" id="{F451D351-806C-0D4D-9F3E-8CD116DA10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8CDA79-42D5-D44C-9CCA-42740CD038EB}"/>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266986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88FD-E2C6-5E4E-9D82-459D5C06B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DFEA44-0FCE-9348-A21B-F238119136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399A77-07C9-524F-B8D2-C93A72042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BFE274-1A11-FA4E-A509-BAB7BD6AFDE7}"/>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6" name="Footer Placeholder 5">
            <a:extLst>
              <a:ext uri="{FF2B5EF4-FFF2-40B4-BE49-F238E27FC236}">
                <a16:creationId xmlns:a16="http://schemas.microsoft.com/office/drawing/2014/main" id="{A3AEDF5D-12EA-4D40-A1B0-418A42E9BA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78CA5E-0E04-DD42-B1C6-172EA7F45D77}"/>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1886974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5304-A637-B642-8479-9ADB30E59C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F776DB-C222-4240-AE32-A31CB3764D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CB2E68-4A82-184F-9377-AA32F6911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09007-349B-C941-91F9-83F38A3574D2}"/>
              </a:ext>
            </a:extLst>
          </p:cNvPr>
          <p:cNvSpPr>
            <a:spLocks noGrp="1"/>
          </p:cNvSpPr>
          <p:nvPr>
            <p:ph type="dt" sz="half" idx="10"/>
          </p:nvPr>
        </p:nvSpPr>
        <p:spPr/>
        <p:txBody>
          <a:bodyPr/>
          <a:lstStyle/>
          <a:p>
            <a:fld id="{28DFEE93-3A88-5240-9519-96C7609C1607}" type="datetimeFigureOut">
              <a:rPr lang="en-US" smtClean="0"/>
              <a:t>5/22/21</a:t>
            </a:fld>
            <a:endParaRPr lang="en-US"/>
          </a:p>
        </p:txBody>
      </p:sp>
      <p:sp>
        <p:nvSpPr>
          <p:cNvPr id="6" name="Footer Placeholder 5">
            <a:extLst>
              <a:ext uri="{FF2B5EF4-FFF2-40B4-BE49-F238E27FC236}">
                <a16:creationId xmlns:a16="http://schemas.microsoft.com/office/drawing/2014/main" id="{9FD06361-F711-2540-9955-1E863B9A3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8468D0-39E3-FC43-8554-7F4EC6F02137}"/>
              </a:ext>
            </a:extLst>
          </p:cNvPr>
          <p:cNvSpPr>
            <a:spLocks noGrp="1"/>
          </p:cNvSpPr>
          <p:nvPr>
            <p:ph type="sldNum" sz="quarter" idx="12"/>
          </p:nvPr>
        </p:nvSpPr>
        <p:spPr/>
        <p:txBody>
          <a:bodyPr/>
          <a:lstStyle/>
          <a:p>
            <a:fld id="{7382CA61-77F1-9145-9F20-29933C516C87}" type="slidenum">
              <a:rPr lang="en-US" smtClean="0"/>
              <a:t>‹#›</a:t>
            </a:fld>
            <a:endParaRPr lang="en-US"/>
          </a:p>
        </p:txBody>
      </p:sp>
    </p:spTree>
    <p:extLst>
      <p:ext uri="{BB962C8B-B14F-4D97-AF65-F5344CB8AC3E}">
        <p14:creationId xmlns:p14="http://schemas.microsoft.com/office/powerpoint/2010/main" val="428960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9168"/>
            <a:lum/>
          </a:blip>
          <a:srcRect/>
          <a:stretch>
            <a:fillRect t="-13000" b="-1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E3DBF-8B8A-854E-8ECF-7914CFC0EB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12271D-75E3-824E-B65B-CB597BBD4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FFF82-9E1B-8545-8E63-DE92569FD9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FEE93-3A88-5240-9519-96C7609C1607}" type="datetimeFigureOut">
              <a:rPr lang="en-US" smtClean="0"/>
              <a:t>5/22/21</a:t>
            </a:fld>
            <a:endParaRPr lang="en-US"/>
          </a:p>
        </p:txBody>
      </p:sp>
      <p:sp>
        <p:nvSpPr>
          <p:cNvPr id="5" name="Footer Placeholder 4">
            <a:extLst>
              <a:ext uri="{FF2B5EF4-FFF2-40B4-BE49-F238E27FC236}">
                <a16:creationId xmlns:a16="http://schemas.microsoft.com/office/drawing/2014/main" id="{BE0FD339-59FB-6B46-A8A7-CB7FD97ADF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C6C0AE-171A-7743-B7BE-CE33F1AA84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2CA61-77F1-9145-9F20-29933C516C87}" type="slidenum">
              <a:rPr lang="en-US" smtClean="0"/>
              <a:t>‹#›</a:t>
            </a:fld>
            <a:endParaRPr lang="en-US"/>
          </a:p>
        </p:txBody>
      </p:sp>
    </p:spTree>
    <p:extLst>
      <p:ext uri="{BB962C8B-B14F-4D97-AF65-F5344CB8AC3E}">
        <p14:creationId xmlns:p14="http://schemas.microsoft.com/office/powerpoint/2010/main" val="1595345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0.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16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C817-A5C6-0C41-89DA-37532480405E}"/>
              </a:ext>
            </a:extLst>
          </p:cNvPr>
          <p:cNvSpPr>
            <a:spLocks noGrp="1"/>
          </p:cNvSpPr>
          <p:nvPr>
            <p:ph type="ctrTitle"/>
          </p:nvPr>
        </p:nvSpPr>
        <p:spPr>
          <a:xfrm>
            <a:off x="2440781" y="169861"/>
            <a:ext cx="7310437" cy="1541453"/>
          </a:xfrm>
        </p:spPr>
        <p:txBody>
          <a:bodyPr>
            <a:normAutofit/>
          </a:bodyPr>
          <a:lstStyle/>
          <a:p>
            <a:r>
              <a:rPr lang="en-US" dirty="0">
                <a:latin typeface="Hylia Serif Beta" pitchFamily="2" charset="0"/>
              </a:rPr>
              <a:t>The Legend of Zelda</a:t>
            </a:r>
            <a:br>
              <a:rPr lang="en-US" dirty="0">
                <a:latin typeface="Hylia Serif Beta" pitchFamily="2" charset="0"/>
              </a:rPr>
            </a:br>
            <a:r>
              <a:rPr lang="en-US" sz="4000" dirty="0">
                <a:latin typeface="Hylia Serif Beta" pitchFamily="2" charset="0"/>
              </a:rPr>
              <a:t>Breath of the Wild</a:t>
            </a:r>
          </a:p>
        </p:txBody>
      </p:sp>
      <p:sp>
        <p:nvSpPr>
          <p:cNvPr id="3" name="Subtitle 2">
            <a:extLst>
              <a:ext uri="{FF2B5EF4-FFF2-40B4-BE49-F238E27FC236}">
                <a16:creationId xmlns:a16="http://schemas.microsoft.com/office/drawing/2014/main" id="{B41B12C5-BEDC-3346-A2FB-D12D0703E48B}"/>
              </a:ext>
            </a:extLst>
          </p:cNvPr>
          <p:cNvSpPr>
            <a:spLocks noGrp="1"/>
          </p:cNvSpPr>
          <p:nvPr>
            <p:ph type="subTitle" idx="1"/>
          </p:nvPr>
        </p:nvSpPr>
        <p:spPr>
          <a:xfrm>
            <a:off x="1982392" y="1771637"/>
            <a:ext cx="8227214" cy="612775"/>
          </a:xfrm>
        </p:spPr>
        <p:txBody>
          <a:bodyPr/>
          <a:lstStyle/>
          <a:p>
            <a:r>
              <a:rPr lang="en-US" dirty="0">
                <a:latin typeface="Candara" panose="020E0502030303020204" pitchFamily="34" charset="0"/>
                <a:cs typeface="Calibri" panose="020F0502020204030204" pitchFamily="34" charset="0"/>
              </a:rPr>
              <a:t>An Analytical Guide to Help You Overcome </a:t>
            </a:r>
            <a:r>
              <a:rPr lang="en-US" dirty="0" err="1">
                <a:latin typeface="Candara" panose="020E0502030303020204" pitchFamily="34" charset="0"/>
                <a:cs typeface="Calibri" panose="020F0502020204030204" pitchFamily="34" charset="0"/>
              </a:rPr>
              <a:t>Ganon’s</a:t>
            </a:r>
            <a:r>
              <a:rPr lang="en-US" dirty="0">
                <a:latin typeface="Candara" panose="020E0502030303020204" pitchFamily="34" charset="0"/>
                <a:cs typeface="Calibri" panose="020F0502020204030204" pitchFamily="34" charset="0"/>
              </a:rPr>
              <a:t> Calamity</a:t>
            </a:r>
          </a:p>
        </p:txBody>
      </p:sp>
      <p:sp>
        <p:nvSpPr>
          <p:cNvPr id="5" name="Subtitle 2">
            <a:extLst>
              <a:ext uri="{FF2B5EF4-FFF2-40B4-BE49-F238E27FC236}">
                <a16:creationId xmlns:a16="http://schemas.microsoft.com/office/drawing/2014/main" id="{0369C012-F254-EF48-B55D-D9E25E80BD13}"/>
              </a:ext>
            </a:extLst>
          </p:cNvPr>
          <p:cNvSpPr txBox="1">
            <a:spLocks/>
          </p:cNvSpPr>
          <p:nvPr/>
        </p:nvSpPr>
        <p:spPr>
          <a:xfrm>
            <a:off x="8903489" y="3800475"/>
            <a:ext cx="2612233" cy="2343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latin typeface="Hylia Serif Beta" pitchFamily="2" charset="0"/>
              </a:rPr>
              <a:t>Presented by</a:t>
            </a:r>
          </a:p>
          <a:p>
            <a:pPr algn="l"/>
            <a:r>
              <a:rPr lang="en-US" sz="2000" dirty="0">
                <a:latin typeface="Candara" panose="020E0502030303020204" pitchFamily="34" charset="0"/>
              </a:rPr>
              <a:t>Annie </a:t>
            </a:r>
            <a:r>
              <a:rPr lang="en-US" sz="2000" dirty="0" err="1">
                <a:latin typeface="Candara" panose="020E0502030303020204" pitchFamily="34" charset="0"/>
              </a:rPr>
              <a:t>DeRossi</a:t>
            </a:r>
            <a:endParaRPr lang="en-US" sz="2000" dirty="0">
              <a:latin typeface="Candara" panose="020E0502030303020204" pitchFamily="34" charset="0"/>
            </a:endParaRPr>
          </a:p>
          <a:p>
            <a:pPr algn="l"/>
            <a:r>
              <a:rPr lang="en-US" sz="2000" dirty="0">
                <a:latin typeface="Candara" panose="020E0502030303020204" pitchFamily="34" charset="0"/>
              </a:rPr>
              <a:t>Drew Henning</a:t>
            </a:r>
          </a:p>
          <a:p>
            <a:pPr algn="l"/>
            <a:r>
              <a:rPr lang="en-US" sz="2000" dirty="0">
                <a:latin typeface="Candara" panose="020E0502030303020204" pitchFamily="34" charset="0"/>
              </a:rPr>
              <a:t>Ronald </a:t>
            </a:r>
            <a:r>
              <a:rPr lang="en-US" sz="2000" dirty="0" err="1">
                <a:latin typeface="Candara" panose="020E0502030303020204" pitchFamily="34" charset="0"/>
              </a:rPr>
              <a:t>Canepa</a:t>
            </a:r>
            <a:endParaRPr lang="en-US" sz="2000" dirty="0">
              <a:latin typeface="Candara" panose="020E0502030303020204" pitchFamily="34" charset="0"/>
            </a:endParaRPr>
          </a:p>
          <a:p>
            <a:pPr algn="l"/>
            <a:r>
              <a:rPr lang="en-US" sz="2000" dirty="0">
                <a:latin typeface="Candara" panose="020E0502030303020204" pitchFamily="34" charset="0"/>
              </a:rPr>
              <a:t>Zaira Coronado</a:t>
            </a:r>
          </a:p>
        </p:txBody>
      </p:sp>
    </p:spTree>
    <p:extLst>
      <p:ext uri="{BB962C8B-B14F-4D97-AF65-F5344CB8AC3E}">
        <p14:creationId xmlns:p14="http://schemas.microsoft.com/office/powerpoint/2010/main" val="2234574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5" y="170053"/>
            <a:ext cx="11473327" cy="1325563"/>
          </a:xfrm>
        </p:spPr>
        <p:txBody>
          <a:bodyPr>
            <a:normAutofit/>
          </a:bodyPr>
          <a:lstStyle/>
          <a:p>
            <a:r>
              <a:rPr lang="en-US" sz="4000" dirty="0">
                <a:latin typeface="Hylia Serif Beta" pitchFamily="2" charset="0"/>
              </a:rPr>
              <a:t>Total Defense based on Armor Set Bonus</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5" y="5566347"/>
            <a:ext cx="11386021" cy="1325563"/>
          </a:xfrm>
        </p:spPr>
        <p:txBody>
          <a:bodyPr>
            <a:normAutofit/>
          </a:bodyPr>
          <a:lstStyle/>
          <a:p>
            <a:pPr>
              <a:buFont typeface="Wingdings" pitchFamily="2" charset="2"/>
              <a:buChar char="§"/>
            </a:pPr>
            <a:r>
              <a:rPr lang="en-US" sz="1600" dirty="0">
                <a:latin typeface="Candara" panose="020E0502030303020204" pitchFamily="34" charset="0"/>
              </a:rPr>
              <a:t>The Master Sword Beam bonus set reflects a much higher defense sum of 384 due to the six types of armor sets that you can wear. Five of which have a sum of 60 (+20 defense for each piece), and only one with a sum of 84 (+28 defense for each piece).</a:t>
            </a:r>
          </a:p>
          <a:p>
            <a:pPr>
              <a:buFont typeface="Wingdings" pitchFamily="2" charset="2"/>
              <a:buChar char="§"/>
            </a:pPr>
            <a:r>
              <a:rPr lang="en-US" sz="1600" dirty="0">
                <a:latin typeface="Candara" panose="020E0502030303020204" pitchFamily="34" charset="0"/>
              </a:rPr>
              <a:t>The Charge Attack Stamina bonus set is acquired by wearing the Barbarian armor or the Fierce Deity armor that grants you a total of +6 defense at a base level and a + 60 defense at level 4. Obtaining the full bonus set at a level two upgrade.</a:t>
            </a:r>
          </a:p>
        </p:txBody>
      </p:sp>
      <p:pic>
        <p:nvPicPr>
          <p:cNvPr id="9" name="Picture 5">
            <a:extLst>
              <a:ext uri="{FF2B5EF4-FFF2-40B4-BE49-F238E27FC236}">
                <a16:creationId xmlns:a16="http://schemas.microsoft.com/office/drawing/2014/main" id="{9151099D-540B-354D-90B1-BEF1E5C44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76" y="1464763"/>
            <a:ext cx="5984977" cy="371698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CE5C9426-2082-6E41-A191-4F2053C1D43E}"/>
              </a:ext>
            </a:extLst>
          </p:cNvPr>
          <p:cNvGrpSpPr/>
          <p:nvPr/>
        </p:nvGrpSpPr>
        <p:grpSpPr>
          <a:xfrm>
            <a:off x="6547121" y="1518093"/>
            <a:ext cx="4991057" cy="3955484"/>
            <a:chOff x="6750321" y="1518093"/>
            <a:chExt cx="4991057" cy="3955484"/>
          </a:xfrm>
        </p:grpSpPr>
        <p:grpSp>
          <p:nvGrpSpPr>
            <p:cNvPr id="14" name="Group 13">
              <a:extLst>
                <a:ext uri="{FF2B5EF4-FFF2-40B4-BE49-F238E27FC236}">
                  <a16:creationId xmlns:a16="http://schemas.microsoft.com/office/drawing/2014/main" id="{DBA5A598-AAC7-A94E-9F70-2911D72A8FEE}"/>
                </a:ext>
              </a:extLst>
            </p:cNvPr>
            <p:cNvGrpSpPr/>
            <p:nvPr/>
          </p:nvGrpSpPr>
          <p:grpSpPr>
            <a:xfrm>
              <a:off x="8847502" y="1561951"/>
              <a:ext cx="2893876" cy="3905719"/>
              <a:chOff x="8847502" y="1561951"/>
              <a:chExt cx="2893876" cy="3905719"/>
            </a:xfrm>
          </p:grpSpPr>
          <p:sp>
            <p:nvSpPr>
              <p:cNvPr id="11" name="Title 32">
                <a:extLst>
                  <a:ext uri="{FF2B5EF4-FFF2-40B4-BE49-F238E27FC236}">
                    <a16:creationId xmlns:a16="http://schemas.microsoft.com/office/drawing/2014/main" id="{02E86D45-B7D4-BE4D-8ED0-73B056736E0B}"/>
                  </a:ext>
                </a:extLst>
              </p:cNvPr>
              <p:cNvSpPr txBox="1">
                <a:spLocks/>
              </p:cNvSpPr>
              <p:nvPr/>
            </p:nvSpPr>
            <p:spPr>
              <a:xfrm>
                <a:off x="8847502" y="5083139"/>
                <a:ext cx="2893876" cy="384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Hylia Serif Beta" pitchFamily="2" charset="0"/>
                  </a:rPr>
                  <a:t>Fierce Deity Set</a:t>
                </a:r>
              </a:p>
            </p:txBody>
          </p:sp>
          <p:pic>
            <p:nvPicPr>
              <p:cNvPr id="22536" name="Picture 8" descr="Fierce Deity Set - Zelda Wiki">
                <a:extLst>
                  <a:ext uri="{FF2B5EF4-FFF2-40B4-BE49-F238E27FC236}">
                    <a16:creationId xmlns:a16="http://schemas.microsoft.com/office/drawing/2014/main" id="{FA15435B-630B-1545-BEB7-F854D0681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8806" y="1561951"/>
                <a:ext cx="1251268" cy="3505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8F885797-F27C-4949-AF56-E985D6F9A912}"/>
                </a:ext>
              </a:extLst>
            </p:cNvPr>
            <p:cNvGrpSpPr/>
            <p:nvPr/>
          </p:nvGrpSpPr>
          <p:grpSpPr>
            <a:xfrm>
              <a:off x="6750321" y="1518093"/>
              <a:ext cx="2893876" cy="3955484"/>
              <a:chOff x="5886721" y="1518093"/>
              <a:chExt cx="2893876" cy="3955484"/>
            </a:xfrm>
          </p:grpSpPr>
          <p:pic>
            <p:nvPicPr>
              <p:cNvPr id="22534" name="Picture 6" descr="Barbarian Set - Zelda Wiki">
                <a:extLst>
                  <a:ext uri="{FF2B5EF4-FFF2-40B4-BE49-F238E27FC236}">
                    <a16:creationId xmlns:a16="http://schemas.microsoft.com/office/drawing/2014/main" id="{D32273B6-DBCB-5049-8794-067FD2862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641" y="1518093"/>
                <a:ext cx="1294036" cy="3549356"/>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32">
                <a:extLst>
                  <a:ext uri="{FF2B5EF4-FFF2-40B4-BE49-F238E27FC236}">
                    <a16:creationId xmlns:a16="http://schemas.microsoft.com/office/drawing/2014/main" id="{EE9C66EE-A972-324D-B055-AFD691087A5B}"/>
                  </a:ext>
                </a:extLst>
              </p:cNvPr>
              <p:cNvSpPr txBox="1">
                <a:spLocks/>
              </p:cNvSpPr>
              <p:nvPr/>
            </p:nvSpPr>
            <p:spPr>
              <a:xfrm>
                <a:off x="5886721" y="5089046"/>
                <a:ext cx="2893876" cy="3845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Hylia Serif Beta" pitchFamily="2" charset="0"/>
                  </a:rPr>
                  <a:t>Barbarian Set</a:t>
                </a:r>
              </a:p>
            </p:txBody>
          </p:sp>
        </p:grpSp>
      </p:grpSp>
    </p:spTree>
    <p:extLst>
      <p:ext uri="{BB962C8B-B14F-4D97-AF65-F5344CB8AC3E}">
        <p14:creationId xmlns:p14="http://schemas.microsoft.com/office/powerpoint/2010/main" val="1376725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Monsters</a:t>
            </a:r>
          </a:p>
        </p:txBody>
      </p:sp>
      <p:pic>
        <p:nvPicPr>
          <p:cNvPr id="1028" name="Picture 4" descr="Bokoblin | Breath of the Wiki | Fandom">
            <a:extLst>
              <a:ext uri="{FF2B5EF4-FFF2-40B4-BE49-F238E27FC236}">
                <a16:creationId xmlns:a16="http://schemas.microsoft.com/office/drawing/2014/main" id="{92E8993C-595E-674A-8BDF-F90C85245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170" y="4189706"/>
            <a:ext cx="2115143" cy="153347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2">
            <a:extLst>
              <a:ext uri="{FF2B5EF4-FFF2-40B4-BE49-F238E27FC236}">
                <a16:creationId xmlns:a16="http://schemas.microsoft.com/office/drawing/2014/main" id="{C74AA06E-D112-3145-A628-60A0178B42F6}"/>
              </a:ext>
            </a:extLst>
          </p:cNvPr>
          <p:cNvSpPr txBox="1">
            <a:spLocks/>
          </p:cNvSpPr>
          <p:nvPr/>
        </p:nvSpPr>
        <p:spPr>
          <a:xfrm>
            <a:off x="8714906" y="5957044"/>
            <a:ext cx="1988143"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Hylia Serif Beta" pitchFamily="2" charset="0"/>
              </a:rPr>
              <a:t>Lynel</a:t>
            </a:r>
            <a:endParaRPr lang="en-US" sz="1600" dirty="0">
              <a:latin typeface="Hylia Serif Beta" pitchFamily="2" charset="0"/>
            </a:endParaRPr>
          </a:p>
        </p:txBody>
      </p:sp>
      <p:sp>
        <p:nvSpPr>
          <p:cNvPr id="8" name="Title 32">
            <a:extLst>
              <a:ext uri="{FF2B5EF4-FFF2-40B4-BE49-F238E27FC236}">
                <a16:creationId xmlns:a16="http://schemas.microsoft.com/office/drawing/2014/main" id="{732B2B4A-39D5-E442-9059-E2A0269DA8F5}"/>
              </a:ext>
            </a:extLst>
          </p:cNvPr>
          <p:cNvSpPr txBox="1">
            <a:spLocks/>
          </p:cNvSpPr>
          <p:nvPr/>
        </p:nvSpPr>
        <p:spPr>
          <a:xfrm>
            <a:off x="2248671" y="5957044"/>
            <a:ext cx="1988143"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Hylia Serif Beta" pitchFamily="2" charset="0"/>
              </a:rPr>
              <a:t>Bokoblin</a:t>
            </a:r>
            <a:endParaRPr lang="en-US" sz="1600" dirty="0">
              <a:latin typeface="Hylia Serif Beta" pitchFamily="2" charset="0"/>
            </a:endParaRPr>
          </a:p>
        </p:txBody>
      </p:sp>
      <p:sp>
        <p:nvSpPr>
          <p:cNvPr id="9" name="Title 32">
            <a:extLst>
              <a:ext uri="{FF2B5EF4-FFF2-40B4-BE49-F238E27FC236}">
                <a16:creationId xmlns:a16="http://schemas.microsoft.com/office/drawing/2014/main" id="{5E3C4245-75FD-8943-BBC5-FEE4332003D3}"/>
              </a:ext>
            </a:extLst>
          </p:cNvPr>
          <p:cNvSpPr txBox="1">
            <a:spLocks/>
          </p:cNvSpPr>
          <p:nvPr/>
        </p:nvSpPr>
        <p:spPr>
          <a:xfrm>
            <a:off x="4759683" y="5957044"/>
            <a:ext cx="1988143"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Hylia Serif Beta" pitchFamily="2" charset="0"/>
              </a:rPr>
              <a:t>Lizalfos</a:t>
            </a:r>
            <a:endParaRPr lang="en-US" sz="1600" dirty="0">
              <a:latin typeface="Hylia Serif Beta" pitchFamily="2" charset="0"/>
            </a:endParaRPr>
          </a:p>
        </p:txBody>
      </p:sp>
      <p:pic>
        <p:nvPicPr>
          <p:cNvPr id="23554" name="Picture 2" descr="Lizalfos - Zelda Dungeon Wiki">
            <a:extLst>
              <a:ext uri="{FF2B5EF4-FFF2-40B4-BE49-F238E27FC236}">
                <a16:creationId xmlns:a16="http://schemas.microsoft.com/office/drawing/2014/main" id="{0D5C73AC-881E-4545-8573-3B9E28342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5458" y="3758821"/>
            <a:ext cx="3660306" cy="1964364"/>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Black Moblin - Zelda Wiki">
            <a:extLst>
              <a:ext uri="{FF2B5EF4-FFF2-40B4-BE49-F238E27FC236}">
                <a16:creationId xmlns:a16="http://schemas.microsoft.com/office/drawing/2014/main" id="{29B7F45B-8780-5443-9DC6-9315FC52C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994691" y="2463800"/>
            <a:ext cx="2513952" cy="3259385"/>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Enemies in Breath of the Wild - Zelda Wiki">
            <a:extLst>
              <a:ext uri="{FF2B5EF4-FFF2-40B4-BE49-F238E27FC236}">
                <a16:creationId xmlns:a16="http://schemas.microsoft.com/office/drawing/2014/main" id="{09FD3E72-F553-C74B-B1C2-1826F109BA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4161" y="1729475"/>
            <a:ext cx="2989304" cy="3993710"/>
          </a:xfrm>
          <a:prstGeom prst="rect">
            <a:avLst/>
          </a:prstGeom>
          <a:noFill/>
          <a:extLst>
            <a:ext uri="{909E8E84-426E-40DD-AFC4-6F175D3DCCD1}">
              <a14:hiddenFill xmlns:a14="http://schemas.microsoft.com/office/drawing/2010/main">
                <a:solidFill>
                  <a:srgbClr val="FFFFFF"/>
                </a:solidFill>
              </a14:hiddenFill>
            </a:ext>
          </a:extLst>
        </p:spPr>
      </p:pic>
      <p:pic>
        <p:nvPicPr>
          <p:cNvPr id="23566" name="Picture 14" descr="Hero of the Wild Set - Zelda Wiki">
            <a:extLst>
              <a:ext uri="{FF2B5EF4-FFF2-40B4-BE49-F238E27FC236}">
                <a16:creationId xmlns:a16="http://schemas.microsoft.com/office/drawing/2014/main" id="{DDAF60A0-6A0B-5743-9049-03E7BEF85B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855795" y="3962399"/>
            <a:ext cx="603639" cy="1760785"/>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32">
            <a:extLst>
              <a:ext uri="{FF2B5EF4-FFF2-40B4-BE49-F238E27FC236}">
                <a16:creationId xmlns:a16="http://schemas.microsoft.com/office/drawing/2014/main" id="{02EE5064-4F67-C54C-9015-0DCDDDF65DF6}"/>
              </a:ext>
            </a:extLst>
          </p:cNvPr>
          <p:cNvSpPr txBox="1">
            <a:spLocks/>
          </p:cNvSpPr>
          <p:nvPr/>
        </p:nvSpPr>
        <p:spPr>
          <a:xfrm>
            <a:off x="6800795" y="5957044"/>
            <a:ext cx="1988143"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Hylia Serif Beta" pitchFamily="2" charset="0"/>
              </a:rPr>
              <a:t>Moblin</a:t>
            </a:r>
            <a:endParaRPr lang="en-US" sz="1600" dirty="0">
              <a:latin typeface="Hylia Serif Beta" pitchFamily="2" charset="0"/>
            </a:endParaRPr>
          </a:p>
        </p:txBody>
      </p:sp>
    </p:spTree>
    <p:extLst>
      <p:ext uri="{BB962C8B-B14F-4D97-AF65-F5344CB8AC3E}">
        <p14:creationId xmlns:p14="http://schemas.microsoft.com/office/powerpoint/2010/main" val="1434443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916BD2C-CE80-E24F-ACF0-6677682E5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53" y="899903"/>
            <a:ext cx="8025150" cy="4815090"/>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5" y="170053"/>
            <a:ext cx="11473327" cy="1325563"/>
          </a:xfrm>
        </p:spPr>
        <p:txBody>
          <a:bodyPr>
            <a:normAutofit/>
          </a:bodyPr>
          <a:lstStyle/>
          <a:p>
            <a:r>
              <a:rPr lang="en-US" sz="4000" dirty="0">
                <a:latin typeface="Hylia Serif Beta" pitchFamily="2" charset="0"/>
              </a:rPr>
              <a:t>Monster Analysis by Species</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5" y="5769547"/>
            <a:ext cx="11386021" cy="1101153"/>
          </a:xfrm>
        </p:spPr>
        <p:txBody>
          <a:bodyPr>
            <a:normAutofit/>
          </a:bodyPr>
          <a:lstStyle/>
          <a:p>
            <a:pPr fontAlgn="base">
              <a:buFont typeface="Wingdings" pitchFamily="2" charset="2"/>
              <a:buChar char="§"/>
            </a:pPr>
            <a:r>
              <a:rPr lang="en-US" sz="2000" dirty="0">
                <a:latin typeface="Candara" panose="020E0502030303020204" pitchFamily="34" charset="0"/>
              </a:rPr>
              <a:t>This bar chart shows us the sum of drops by each </a:t>
            </a:r>
            <a:r>
              <a:rPr lang="en-US" sz="2000" i="1" dirty="0">
                <a:latin typeface="Candara" panose="020E0502030303020204" pitchFamily="34" charset="0"/>
              </a:rPr>
              <a:t>species</a:t>
            </a:r>
            <a:r>
              <a:rPr lang="en-US" sz="2000" dirty="0">
                <a:latin typeface="Candara" panose="020E0502030303020204" pitchFamily="34" charset="0"/>
              </a:rPr>
              <a:t> of monster</a:t>
            </a:r>
          </a:p>
          <a:p>
            <a:pPr fontAlgn="base">
              <a:buFont typeface="Wingdings" pitchFamily="2" charset="2"/>
              <a:buChar char="§"/>
            </a:pPr>
            <a:r>
              <a:rPr lang="en-US" sz="2000" dirty="0">
                <a:latin typeface="Candara" panose="020E0502030303020204" pitchFamily="34" charset="0"/>
              </a:rPr>
              <a:t>These species of monsters in general will produce more drops, therefore, fighting any of the monsters within that species will yield a higher reward</a:t>
            </a:r>
          </a:p>
        </p:txBody>
      </p:sp>
      <p:grpSp>
        <p:nvGrpSpPr>
          <p:cNvPr id="2" name="Group 1">
            <a:extLst>
              <a:ext uri="{FF2B5EF4-FFF2-40B4-BE49-F238E27FC236}">
                <a16:creationId xmlns:a16="http://schemas.microsoft.com/office/drawing/2014/main" id="{186BA849-F20B-1C48-BAE5-798B0873BC35}"/>
              </a:ext>
            </a:extLst>
          </p:cNvPr>
          <p:cNvGrpSpPr/>
          <p:nvPr/>
        </p:nvGrpSpPr>
        <p:grpSpPr>
          <a:xfrm>
            <a:off x="7478213" y="3376760"/>
            <a:ext cx="2072831" cy="2159148"/>
            <a:chOff x="7478213" y="3173560"/>
            <a:chExt cx="2072831" cy="2159148"/>
          </a:xfrm>
        </p:grpSpPr>
        <p:pic>
          <p:nvPicPr>
            <p:cNvPr id="10" name="Picture 2" descr="Blue Hinox - Zelda Wiki">
              <a:extLst>
                <a:ext uri="{FF2B5EF4-FFF2-40B4-BE49-F238E27FC236}">
                  <a16:creationId xmlns:a16="http://schemas.microsoft.com/office/drawing/2014/main" id="{37FA224C-BEDD-154B-AFD7-CD847C3FB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8213" y="3173560"/>
              <a:ext cx="2072831" cy="177458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2">
              <a:extLst>
                <a:ext uri="{FF2B5EF4-FFF2-40B4-BE49-F238E27FC236}">
                  <a16:creationId xmlns:a16="http://schemas.microsoft.com/office/drawing/2014/main" id="{02E86D45-B7D4-BE4D-8ED0-73B056736E0B}"/>
                </a:ext>
              </a:extLst>
            </p:cNvPr>
            <p:cNvSpPr txBox="1">
              <a:spLocks/>
            </p:cNvSpPr>
            <p:nvPr/>
          </p:nvSpPr>
          <p:spPr>
            <a:xfrm>
              <a:off x="7676968" y="4948142"/>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Hylia Serif Beta" pitchFamily="2" charset="0"/>
                </a:rPr>
                <a:t>Hinox</a:t>
              </a:r>
              <a:endParaRPr lang="en-US" sz="1600" dirty="0">
                <a:latin typeface="Hylia Serif Beta" pitchFamily="2" charset="0"/>
              </a:endParaRPr>
            </a:p>
          </p:txBody>
        </p:sp>
      </p:grpSp>
      <p:grpSp>
        <p:nvGrpSpPr>
          <p:cNvPr id="3" name="Group 2">
            <a:extLst>
              <a:ext uri="{FF2B5EF4-FFF2-40B4-BE49-F238E27FC236}">
                <a16:creationId xmlns:a16="http://schemas.microsoft.com/office/drawing/2014/main" id="{072F8648-AE2B-124B-A97A-B3EB72DDE897}"/>
              </a:ext>
            </a:extLst>
          </p:cNvPr>
          <p:cNvGrpSpPr/>
          <p:nvPr/>
        </p:nvGrpSpPr>
        <p:grpSpPr>
          <a:xfrm>
            <a:off x="9882864" y="3811138"/>
            <a:ext cx="1856667" cy="1431601"/>
            <a:chOff x="9882864" y="3607938"/>
            <a:chExt cx="1856667" cy="1431601"/>
          </a:xfrm>
        </p:grpSpPr>
        <p:pic>
          <p:nvPicPr>
            <p:cNvPr id="14" name="Picture 2" descr="Lizalfos - Zelda Dungeon Wiki">
              <a:extLst>
                <a:ext uri="{FF2B5EF4-FFF2-40B4-BE49-F238E27FC236}">
                  <a16:creationId xmlns:a16="http://schemas.microsoft.com/office/drawing/2014/main" id="{06540120-5A3F-2D40-A40E-27E4BE189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2864" y="3607938"/>
              <a:ext cx="1856667" cy="99641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2">
              <a:extLst>
                <a:ext uri="{FF2B5EF4-FFF2-40B4-BE49-F238E27FC236}">
                  <a16:creationId xmlns:a16="http://schemas.microsoft.com/office/drawing/2014/main" id="{89297A63-0B60-3F43-99A4-96A6937752F0}"/>
                </a:ext>
              </a:extLst>
            </p:cNvPr>
            <p:cNvSpPr txBox="1">
              <a:spLocks/>
            </p:cNvSpPr>
            <p:nvPr/>
          </p:nvSpPr>
          <p:spPr>
            <a:xfrm>
              <a:off x="10101077" y="4654973"/>
              <a:ext cx="142024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Hylia Serif Beta" pitchFamily="2" charset="0"/>
                </a:rPr>
                <a:t>Lizalfos</a:t>
              </a:r>
              <a:endParaRPr lang="en-US" sz="1600" dirty="0">
                <a:latin typeface="Hylia Serif Beta" pitchFamily="2" charset="0"/>
              </a:endParaRPr>
            </a:p>
          </p:txBody>
        </p:sp>
      </p:grpSp>
      <p:grpSp>
        <p:nvGrpSpPr>
          <p:cNvPr id="4" name="Group 3">
            <a:extLst>
              <a:ext uri="{FF2B5EF4-FFF2-40B4-BE49-F238E27FC236}">
                <a16:creationId xmlns:a16="http://schemas.microsoft.com/office/drawing/2014/main" id="{7F92FD29-F8CA-0048-8D9F-FA7EE3563D48}"/>
              </a:ext>
            </a:extLst>
          </p:cNvPr>
          <p:cNvGrpSpPr/>
          <p:nvPr/>
        </p:nvGrpSpPr>
        <p:grpSpPr>
          <a:xfrm>
            <a:off x="8536631" y="1488304"/>
            <a:ext cx="2119876" cy="1756060"/>
            <a:chOff x="8536631" y="1285104"/>
            <a:chExt cx="2119876" cy="1756060"/>
          </a:xfrm>
        </p:grpSpPr>
        <p:pic>
          <p:nvPicPr>
            <p:cNvPr id="13" name="Picture 4" descr="Stone Pebblit - Zelda Wiki">
              <a:extLst>
                <a:ext uri="{FF2B5EF4-FFF2-40B4-BE49-F238E27FC236}">
                  <a16:creationId xmlns:a16="http://schemas.microsoft.com/office/drawing/2014/main" id="{0B745313-90A1-5C4B-972A-11335A50B6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6631" y="1285104"/>
              <a:ext cx="2119876" cy="1257852"/>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2">
              <a:extLst>
                <a:ext uri="{FF2B5EF4-FFF2-40B4-BE49-F238E27FC236}">
                  <a16:creationId xmlns:a16="http://schemas.microsoft.com/office/drawing/2014/main" id="{3FFBB826-D870-894B-B80A-E427A22D375C}"/>
                </a:ext>
              </a:extLst>
            </p:cNvPr>
            <p:cNvSpPr txBox="1">
              <a:spLocks/>
            </p:cNvSpPr>
            <p:nvPr/>
          </p:nvSpPr>
          <p:spPr>
            <a:xfrm>
              <a:off x="8758909" y="2656598"/>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Talus</a:t>
              </a:r>
            </a:p>
          </p:txBody>
        </p:sp>
      </p:grpSp>
    </p:spTree>
    <p:extLst>
      <p:ext uri="{BB962C8B-B14F-4D97-AF65-F5344CB8AC3E}">
        <p14:creationId xmlns:p14="http://schemas.microsoft.com/office/powerpoint/2010/main" val="1243297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9F3CF25B-FF1A-D541-8EDD-581DF653B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82" y="915559"/>
            <a:ext cx="7792593" cy="4675556"/>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5" y="170053"/>
            <a:ext cx="11473327" cy="1325563"/>
          </a:xfrm>
        </p:spPr>
        <p:txBody>
          <a:bodyPr>
            <a:normAutofit/>
          </a:bodyPr>
          <a:lstStyle/>
          <a:p>
            <a:r>
              <a:rPr lang="en-US" sz="4000" dirty="0">
                <a:latin typeface="Hylia Serif Beta" pitchFamily="2" charset="0"/>
              </a:rPr>
              <a:t>Monster Analysis by Individual Monster</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5" y="5769547"/>
            <a:ext cx="11386021" cy="1101153"/>
          </a:xfrm>
        </p:spPr>
        <p:txBody>
          <a:bodyPr>
            <a:normAutofit/>
          </a:bodyPr>
          <a:lstStyle/>
          <a:p>
            <a:pPr fontAlgn="base">
              <a:buFont typeface="Wingdings" pitchFamily="2" charset="2"/>
              <a:buChar char="§"/>
            </a:pPr>
            <a:r>
              <a:rPr lang="en-US" sz="2000" dirty="0">
                <a:latin typeface="Candara" panose="020E0502030303020204" pitchFamily="34" charset="0"/>
              </a:rPr>
              <a:t>This bar chart shows us the number of drops by each individual monster</a:t>
            </a:r>
          </a:p>
          <a:p>
            <a:pPr fontAlgn="base">
              <a:buFont typeface="Wingdings" pitchFamily="2" charset="2"/>
              <a:buChar char="§"/>
            </a:pPr>
            <a:r>
              <a:rPr lang="en-US" sz="2000" dirty="0">
                <a:latin typeface="Candara" panose="020E0502030303020204" pitchFamily="34" charset="0"/>
              </a:rPr>
              <a:t>These monsters will produce more drops after defeat which provides more value to your inventory when collecting items</a:t>
            </a:r>
          </a:p>
        </p:txBody>
      </p:sp>
      <p:grpSp>
        <p:nvGrpSpPr>
          <p:cNvPr id="2" name="Group 1">
            <a:extLst>
              <a:ext uri="{FF2B5EF4-FFF2-40B4-BE49-F238E27FC236}">
                <a16:creationId xmlns:a16="http://schemas.microsoft.com/office/drawing/2014/main" id="{186BA849-F20B-1C48-BAE5-798B0873BC35}"/>
              </a:ext>
            </a:extLst>
          </p:cNvPr>
          <p:cNvGrpSpPr/>
          <p:nvPr/>
        </p:nvGrpSpPr>
        <p:grpSpPr>
          <a:xfrm>
            <a:off x="8493202" y="1342653"/>
            <a:ext cx="2072831" cy="2159148"/>
            <a:chOff x="7478213" y="3173560"/>
            <a:chExt cx="2072831" cy="2159148"/>
          </a:xfrm>
        </p:grpSpPr>
        <p:pic>
          <p:nvPicPr>
            <p:cNvPr id="10" name="Picture 2" descr="Blue Hinox - Zelda Wiki">
              <a:extLst>
                <a:ext uri="{FF2B5EF4-FFF2-40B4-BE49-F238E27FC236}">
                  <a16:creationId xmlns:a16="http://schemas.microsoft.com/office/drawing/2014/main" id="{37FA224C-BEDD-154B-AFD7-CD847C3FB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8213" y="3173560"/>
              <a:ext cx="2072831" cy="177458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2">
              <a:extLst>
                <a:ext uri="{FF2B5EF4-FFF2-40B4-BE49-F238E27FC236}">
                  <a16:creationId xmlns:a16="http://schemas.microsoft.com/office/drawing/2014/main" id="{02E86D45-B7D4-BE4D-8ED0-73B056736E0B}"/>
                </a:ext>
              </a:extLst>
            </p:cNvPr>
            <p:cNvSpPr txBox="1">
              <a:spLocks/>
            </p:cNvSpPr>
            <p:nvPr/>
          </p:nvSpPr>
          <p:spPr>
            <a:xfrm>
              <a:off x="7676968" y="4948142"/>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Blue </a:t>
              </a:r>
              <a:r>
                <a:rPr lang="en-US" sz="1600" dirty="0" err="1">
                  <a:latin typeface="Hylia Serif Beta" pitchFamily="2" charset="0"/>
                </a:rPr>
                <a:t>Hinox</a:t>
              </a:r>
              <a:endParaRPr lang="en-US" sz="1600" dirty="0">
                <a:latin typeface="Hylia Serif Beta" pitchFamily="2" charset="0"/>
              </a:endParaRPr>
            </a:p>
          </p:txBody>
        </p:sp>
      </p:grpSp>
      <p:grpSp>
        <p:nvGrpSpPr>
          <p:cNvPr id="5" name="Group 4">
            <a:extLst>
              <a:ext uri="{FF2B5EF4-FFF2-40B4-BE49-F238E27FC236}">
                <a16:creationId xmlns:a16="http://schemas.microsoft.com/office/drawing/2014/main" id="{DEEC65F6-D11B-3247-9A97-C0BA0E983A54}"/>
              </a:ext>
            </a:extLst>
          </p:cNvPr>
          <p:cNvGrpSpPr/>
          <p:nvPr/>
        </p:nvGrpSpPr>
        <p:grpSpPr>
          <a:xfrm>
            <a:off x="9738345" y="4091168"/>
            <a:ext cx="2057515" cy="1494471"/>
            <a:chOff x="9738345" y="3748268"/>
            <a:chExt cx="2057515" cy="1494471"/>
          </a:xfrm>
        </p:grpSpPr>
        <p:pic>
          <p:nvPicPr>
            <p:cNvPr id="29698" name="Picture 2" descr="Silver Lizalfos - Zelda Dungeon Wiki">
              <a:extLst>
                <a:ext uri="{FF2B5EF4-FFF2-40B4-BE49-F238E27FC236}">
                  <a16:creationId xmlns:a16="http://schemas.microsoft.com/office/drawing/2014/main" id="{F168B443-3981-FB4F-93D3-24BF77682C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8345" y="3748268"/>
              <a:ext cx="2057515" cy="110377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2">
              <a:extLst>
                <a:ext uri="{FF2B5EF4-FFF2-40B4-BE49-F238E27FC236}">
                  <a16:creationId xmlns:a16="http://schemas.microsoft.com/office/drawing/2014/main" id="{89297A63-0B60-3F43-99A4-96A6937752F0}"/>
                </a:ext>
              </a:extLst>
            </p:cNvPr>
            <p:cNvSpPr txBox="1">
              <a:spLocks/>
            </p:cNvSpPr>
            <p:nvPr/>
          </p:nvSpPr>
          <p:spPr>
            <a:xfrm>
              <a:off x="9929442" y="4858173"/>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Silver </a:t>
              </a:r>
              <a:r>
                <a:rPr lang="en-US" sz="1600" dirty="0" err="1">
                  <a:latin typeface="Hylia Serif Beta" pitchFamily="2" charset="0"/>
                </a:rPr>
                <a:t>Lizalfos</a:t>
              </a:r>
              <a:endParaRPr lang="en-US" sz="1600" dirty="0">
                <a:latin typeface="Hylia Serif Beta" pitchFamily="2" charset="0"/>
              </a:endParaRPr>
            </a:p>
          </p:txBody>
        </p:sp>
      </p:grpSp>
      <p:grpSp>
        <p:nvGrpSpPr>
          <p:cNvPr id="6" name="Group 5">
            <a:extLst>
              <a:ext uri="{FF2B5EF4-FFF2-40B4-BE49-F238E27FC236}">
                <a16:creationId xmlns:a16="http://schemas.microsoft.com/office/drawing/2014/main" id="{710AD318-CBFF-E540-9EBD-CA06BAB92463}"/>
              </a:ext>
            </a:extLst>
          </p:cNvPr>
          <p:cNvGrpSpPr/>
          <p:nvPr/>
        </p:nvGrpSpPr>
        <p:grpSpPr>
          <a:xfrm>
            <a:off x="7294940" y="3392312"/>
            <a:ext cx="1919855" cy="2187193"/>
            <a:chOff x="7218740" y="3049412"/>
            <a:chExt cx="1919855" cy="2187193"/>
          </a:xfrm>
        </p:grpSpPr>
        <p:sp>
          <p:nvSpPr>
            <p:cNvPr id="17" name="Title 32">
              <a:extLst>
                <a:ext uri="{FF2B5EF4-FFF2-40B4-BE49-F238E27FC236}">
                  <a16:creationId xmlns:a16="http://schemas.microsoft.com/office/drawing/2014/main" id="{17F2D422-B5D1-D04D-8090-68B29E53096C}"/>
                </a:ext>
              </a:extLst>
            </p:cNvPr>
            <p:cNvSpPr txBox="1">
              <a:spLocks/>
            </p:cNvSpPr>
            <p:nvPr/>
          </p:nvSpPr>
          <p:spPr>
            <a:xfrm>
              <a:off x="7341007" y="4852039"/>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Hylia Serif Beta" pitchFamily="2" charset="0"/>
                </a:rPr>
                <a:t>Hinox</a:t>
              </a:r>
              <a:endParaRPr lang="en-US" sz="1600" dirty="0">
                <a:latin typeface="Hylia Serif Beta" pitchFamily="2" charset="0"/>
              </a:endParaRPr>
            </a:p>
          </p:txBody>
        </p:sp>
        <p:pic>
          <p:nvPicPr>
            <p:cNvPr id="29700" name="Picture 4" descr="Hinox - Zelda Wiki">
              <a:extLst>
                <a:ext uri="{FF2B5EF4-FFF2-40B4-BE49-F238E27FC236}">
                  <a16:creationId xmlns:a16="http://schemas.microsoft.com/office/drawing/2014/main" id="{825CDD4F-376A-8E49-9A0F-AB50839A3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8740" y="3049412"/>
              <a:ext cx="1919855" cy="1812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5723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66256" y="384455"/>
            <a:ext cx="10515600" cy="1325563"/>
          </a:xfrm>
        </p:spPr>
        <p:txBody>
          <a:bodyPr>
            <a:normAutofit/>
          </a:bodyPr>
          <a:lstStyle/>
          <a:p>
            <a:r>
              <a:rPr lang="en-US" sz="4000" dirty="0">
                <a:latin typeface="Hylia Serif Beta" pitchFamily="2" charset="0"/>
              </a:rPr>
              <a:t>Food, Recipes and Elixirs</a:t>
            </a:r>
          </a:p>
        </p:txBody>
      </p:sp>
      <p:pic>
        <p:nvPicPr>
          <p:cNvPr id="30722" name="Picture 2" descr="Wii U - The Legend of Zelda: Breath of the Wild - Cooking Pot - The Models  Resource">
            <a:extLst>
              <a:ext uri="{FF2B5EF4-FFF2-40B4-BE49-F238E27FC236}">
                <a16:creationId xmlns:a16="http://schemas.microsoft.com/office/drawing/2014/main" id="{F920D174-9667-D44E-8F73-7CA89709ED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748" b="43581"/>
          <a:stretch/>
        </p:blipFill>
        <p:spPr bwMode="auto">
          <a:xfrm>
            <a:off x="2392363" y="4483099"/>
            <a:ext cx="1949485" cy="15819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ero of the Wild Set - Zelda Wiki">
            <a:extLst>
              <a:ext uri="{FF2B5EF4-FFF2-40B4-BE49-F238E27FC236}">
                <a16:creationId xmlns:a16="http://schemas.microsoft.com/office/drawing/2014/main" id="{762465F6-2C3E-1348-84E3-68351BB859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7694" y="1909057"/>
            <a:ext cx="1455605" cy="424592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50EC3BF-610D-7949-8860-446776C09831}"/>
              </a:ext>
            </a:extLst>
          </p:cNvPr>
          <p:cNvGrpSpPr/>
          <p:nvPr/>
        </p:nvGrpSpPr>
        <p:grpSpPr>
          <a:xfrm>
            <a:off x="4641063" y="958055"/>
            <a:ext cx="6733243" cy="5631553"/>
            <a:chOff x="4412080" y="941931"/>
            <a:chExt cx="6733243" cy="5631553"/>
          </a:xfrm>
        </p:grpSpPr>
        <p:pic>
          <p:nvPicPr>
            <p:cNvPr id="30724" name="Picture 4" descr="Rock-Hard Food | Zeldapedia | Fandom">
              <a:extLst>
                <a:ext uri="{FF2B5EF4-FFF2-40B4-BE49-F238E27FC236}">
                  <a16:creationId xmlns:a16="http://schemas.microsoft.com/office/drawing/2014/main" id="{51C02A5E-5BDC-FA45-BDB0-6334CFD51E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3405" y="4504488"/>
              <a:ext cx="1505654" cy="1882068"/>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Fruitcake | Zeldapedia | Fandom">
              <a:extLst>
                <a:ext uri="{FF2B5EF4-FFF2-40B4-BE49-F238E27FC236}">
                  <a16:creationId xmlns:a16="http://schemas.microsoft.com/office/drawing/2014/main" id="{BB5EE976-5AB7-1646-B1CB-081DA373B0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3405" y="941931"/>
              <a:ext cx="1505654" cy="1882068"/>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descr="Breath of the Wild Recipes">
              <a:extLst>
                <a:ext uri="{FF2B5EF4-FFF2-40B4-BE49-F238E27FC236}">
                  <a16:creationId xmlns:a16="http://schemas.microsoft.com/office/drawing/2014/main" id="{232E2D54-5588-7F48-8EF6-441294F8E5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10172" y="2631795"/>
              <a:ext cx="2135151" cy="2135151"/>
            </a:xfrm>
            <a:prstGeom prst="rect">
              <a:avLst/>
            </a:prstGeom>
            <a:noFill/>
            <a:extLst>
              <a:ext uri="{909E8E84-426E-40DD-AFC4-6F175D3DCCD1}">
                <a14:hiddenFill xmlns:a14="http://schemas.microsoft.com/office/drawing/2010/main">
                  <a:solidFill>
                    <a:srgbClr val="FFFFFF"/>
                  </a:solidFill>
                </a14:hiddenFill>
              </a:ext>
            </a:extLst>
          </p:spPr>
        </p:pic>
        <p:pic>
          <p:nvPicPr>
            <p:cNvPr id="30730" name="Picture 10" descr="Dubious Food | Zeldapedia | Fandom">
              <a:extLst>
                <a:ext uri="{FF2B5EF4-FFF2-40B4-BE49-F238E27FC236}">
                  <a16:creationId xmlns:a16="http://schemas.microsoft.com/office/drawing/2014/main" id="{73BE092B-DF7C-F54E-B290-E16BC3E1FD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5165" y="1091812"/>
              <a:ext cx="1505654" cy="1882068"/>
            </a:xfrm>
            <a:prstGeom prst="rect">
              <a:avLst/>
            </a:prstGeom>
            <a:noFill/>
            <a:extLst>
              <a:ext uri="{909E8E84-426E-40DD-AFC4-6F175D3DCCD1}">
                <a14:hiddenFill xmlns:a14="http://schemas.microsoft.com/office/drawing/2010/main">
                  <a:solidFill>
                    <a:srgbClr val="FFFFFF"/>
                  </a:solidFill>
                </a14:hiddenFill>
              </a:ext>
            </a:extLst>
          </p:spPr>
        </p:pic>
        <p:pic>
          <p:nvPicPr>
            <p:cNvPr id="30732" name="Picture 12" descr="Mushroom Risotto | Zeldapedia | Fandom">
              <a:extLst>
                <a:ext uri="{FF2B5EF4-FFF2-40B4-BE49-F238E27FC236}">
                  <a16:creationId xmlns:a16="http://schemas.microsoft.com/office/drawing/2014/main" id="{9F71E29A-7D42-F54A-B34C-A325FF75A8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5623" y="4317561"/>
              <a:ext cx="1804738" cy="2255923"/>
            </a:xfrm>
            <a:prstGeom prst="rect">
              <a:avLst/>
            </a:prstGeom>
            <a:noFill/>
            <a:extLst>
              <a:ext uri="{909E8E84-426E-40DD-AFC4-6F175D3DCCD1}">
                <a14:hiddenFill xmlns:a14="http://schemas.microsoft.com/office/drawing/2010/main">
                  <a:solidFill>
                    <a:srgbClr val="FFFFFF"/>
                  </a:solidFill>
                </a14:hiddenFill>
              </a:ext>
            </a:extLst>
          </p:spPr>
        </p:pic>
        <p:pic>
          <p:nvPicPr>
            <p:cNvPr id="30734" name="Picture 14" descr="Receitas Saborosas 💕: Receitas Zelda Breath Of The Wild">
              <a:extLst>
                <a:ext uri="{FF2B5EF4-FFF2-40B4-BE49-F238E27FC236}">
                  <a16:creationId xmlns:a16="http://schemas.microsoft.com/office/drawing/2014/main" id="{597F4346-CBBF-4D48-818E-FF66782E81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2080" y="2571408"/>
              <a:ext cx="1804738" cy="2255923"/>
            </a:xfrm>
            <a:prstGeom prst="rect">
              <a:avLst/>
            </a:prstGeom>
            <a:noFill/>
            <a:extLst>
              <a:ext uri="{909E8E84-426E-40DD-AFC4-6F175D3DCCD1}">
                <a14:hiddenFill xmlns:a14="http://schemas.microsoft.com/office/drawing/2010/main">
                  <a:solidFill>
                    <a:srgbClr val="FFFFFF"/>
                  </a:solidFill>
                </a14:hiddenFill>
              </a:ext>
            </a:extLst>
          </p:spPr>
        </p:pic>
        <p:pic>
          <p:nvPicPr>
            <p:cNvPr id="30736" name="Picture 16" descr="Raw Prime Meat | Zeldapedia | Fandom">
              <a:extLst>
                <a:ext uri="{FF2B5EF4-FFF2-40B4-BE49-F238E27FC236}">
                  <a16:creationId xmlns:a16="http://schemas.microsoft.com/office/drawing/2014/main" id="{4E132B3E-2381-A743-9E06-5F440A202B4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0481" y="2631795"/>
              <a:ext cx="1804738" cy="22559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6149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5" y="170053"/>
            <a:ext cx="11473327" cy="1325563"/>
          </a:xfrm>
        </p:spPr>
        <p:txBody>
          <a:bodyPr>
            <a:normAutofit/>
          </a:bodyPr>
          <a:lstStyle/>
          <a:p>
            <a:r>
              <a:rPr lang="en-US" sz="4000" dirty="0">
                <a:latin typeface="Hylia Serif Beta" pitchFamily="2" charset="0"/>
              </a:rPr>
              <a:t>Here’s What’s </a:t>
            </a:r>
            <a:r>
              <a:rPr lang="en-US" sz="4000" dirty="0" err="1">
                <a:latin typeface="Hylia Serif Beta" pitchFamily="2" charset="0"/>
              </a:rPr>
              <a:t>Cookin</a:t>
            </a:r>
            <a:r>
              <a:rPr lang="en-US" sz="4000" dirty="0">
                <a:latin typeface="Hylia Serif Beta" pitchFamily="2" charset="0"/>
              </a:rPr>
              <a:t>’</a:t>
            </a:r>
          </a:p>
        </p:txBody>
      </p:sp>
      <p:pic>
        <p:nvPicPr>
          <p:cNvPr id="33794" name="Picture 2">
            <a:extLst>
              <a:ext uri="{FF2B5EF4-FFF2-40B4-BE49-F238E27FC236}">
                <a16:creationId xmlns:a16="http://schemas.microsoft.com/office/drawing/2014/main" id="{7A9F000B-5DA6-4C4D-9721-CFA807B4CE2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31801" y="901435"/>
            <a:ext cx="5607314" cy="5607314"/>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a:extLst>
              <a:ext uri="{FF2B5EF4-FFF2-40B4-BE49-F238E27FC236}">
                <a16:creationId xmlns:a16="http://schemas.microsoft.com/office/drawing/2014/main" id="{AAF88817-76A1-2F4C-B375-84AE7646A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3882" y="1308099"/>
            <a:ext cx="4646611" cy="464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767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5" y="170053"/>
            <a:ext cx="11473327" cy="1325563"/>
          </a:xfrm>
        </p:spPr>
        <p:txBody>
          <a:bodyPr>
            <a:normAutofit/>
          </a:bodyPr>
          <a:lstStyle/>
          <a:p>
            <a:r>
              <a:rPr lang="en-US" sz="4000" dirty="0">
                <a:latin typeface="Hylia Serif Beta" pitchFamily="2" charset="0"/>
              </a:rPr>
              <a:t>Out of Recipes? Try an Elixir</a:t>
            </a:r>
          </a:p>
        </p:txBody>
      </p:sp>
      <p:pic>
        <p:nvPicPr>
          <p:cNvPr id="35842" name="Picture 2">
            <a:extLst>
              <a:ext uri="{FF2B5EF4-FFF2-40B4-BE49-F238E27FC236}">
                <a16:creationId xmlns:a16="http://schemas.microsoft.com/office/drawing/2014/main" id="{79225671-7104-AE4C-AA81-EC92B6B1CF36}"/>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3726"/>
          <a:stretch/>
        </p:blipFill>
        <p:spPr bwMode="auto">
          <a:xfrm>
            <a:off x="1841981" y="1381316"/>
            <a:ext cx="8508039" cy="32335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E28CC23-D526-1245-8109-ED55623764E3}"/>
              </a:ext>
            </a:extLst>
          </p:cNvPr>
          <p:cNvGrpSpPr/>
          <p:nvPr/>
        </p:nvGrpSpPr>
        <p:grpSpPr>
          <a:xfrm>
            <a:off x="1067715" y="4783196"/>
            <a:ext cx="10056571" cy="2011446"/>
            <a:chOff x="475930" y="4783196"/>
            <a:chExt cx="10056571" cy="2011446"/>
          </a:xfrm>
        </p:grpSpPr>
        <p:grpSp>
          <p:nvGrpSpPr>
            <p:cNvPr id="3" name="Group 2">
              <a:extLst>
                <a:ext uri="{FF2B5EF4-FFF2-40B4-BE49-F238E27FC236}">
                  <a16:creationId xmlns:a16="http://schemas.microsoft.com/office/drawing/2014/main" id="{FDB7D27D-4B20-234C-9516-A96D9EAEE58E}"/>
                </a:ext>
              </a:extLst>
            </p:cNvPr>
            <p:cNvGrpSpPr/>
            <p:nvPr/>
          </p:nvGrpSpPr>
          <p:grpSpPr>
            <a:xfrm>
              <a:off x="475930" y="4783196"/>
              <a:ext cx="1675320" cy="2011446"/>
              <a:chOff x="475930" y="4668896"/>
              <a:chExt cx="1675320" cy="2011446"/>
            </a:xfrm>
          </p:grpSpPr>
          <p:pic>
            <p:nvPicPr>
              <p:cNvPr id="35848" name="Picture 8" descr="Tough Elixir | Zeldapedia | Fandom">
                <a:extLst>
                  <a:ext uri="{FF2B5EF4-FFF2-40B4-BE49-F238E27FC236}">
                    <a16:creationId xmlns:a16="http://schemas.microsoft.com/office/drawing/2014/main" id="{961E1AE1-FD5A-6648-AA78-A9E99AB742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10" y="4668896"/>
                <a:ext cx="1316561" cy="1645701"/>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32">
                <a:extLst>
                  <a:ext uri="{FF2B5EF4-FFF2-40B4-BE49-F238E27FC236}">
                    <a16:creationId xmlns:a16="http://schemas.microsoft.com/office/drawing/2014/main" id="{06552022-227A-4947-AC94-2EAB41497783}"/>
                  </a:ext>
                </a:extLst>
              </p:cNvPr>
              <p:cNvSpPr txBox="1">
                <a:spLocks/>
              </p:cNvSpPr>
              <p:nvPr/>
            </p:nvSpPr>
            <p:spPr>
              <a:xfrm>
                <a:off x="475930" y="6295776"/>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Tough</a:t>
                </a:r>
              </a:p>
            </p:txBody>
          </p:sp>
        </p:grpSp>
        <p:grpSp>
          <p:nvGrpSpPr>
            <p:cNvPr id="4" name="Group 3">
              <a:extLst>
                <a:ext uri="{FF2B5EF4-FFF2-40B4-BE49-F238E27FC236}">
                  <a16:creationId xmlns:a16="http://schemas.microsoft.com/office/drawing/2014/main" id="{75BBCA66-AD63-754A-8315-AE6B14BB4860}"/>
                </a:ext>
              </a:extLst>
            </p:cNvPr>
            <p:cNvGrpSpPr/>
            <p:nvPr/>
          </p:nvGrpSpPr>
          <p:grpSpPr>
            <a:xfrm>
              <a:off x="2152180" y="4797565"/>
              <a:ext cx="1675320" cy="1997077"/>
              <a:chOff x="2077153" y="4683265"/>
              <a:chExt cx="1675320" cy="1997077"/>
            </a:xfrm>
          </p:grpSpPr>
          <p:pic>
            <p:nvPicPr>
              <p:cNvPr id="35850" name="Picture 10" descr="Spicy Elixir - Zelda Wiki">
                <a:extLst>
                  <a:ext uri="{FF2B5EF4-FFF2-40B4-BE49-F238E27FC236}">
                    <a16:creationId xmlns:a16="http://schemas.microsoft.com/office/drawing/2014/main" id="{5835F84F-7D46-0841-861A-883405E5C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8558" y="4683265"/>
                <a:ext cx="1612511" cy="161251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2">
                <a:extLst>
                  <a:ext uri="{FF2B5EF4-FFF2-40B4-BE49-F238E27FC236}">
                    <a16:creationId xmlns:a16="http://schemas.microsoft.com/office/drawing/2014/main" id="{8093F319-F1C3-8842-A6E7-0745C467856F}"/>
                  </a:ext>
                </a:extLst>
              </p:cNvPr>
              <p:cNvSpPr txBox="1">
                <a:spLocks/>
              </p:cNvSpPr>
              <p:nvPr/>
            </p:nvSpPr>
            <p:spPr>
              <a:xfrm>
                <a:off x="2077153" y="6295776"/>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Spicy</a:t>
                </a:r>
              </a:p>
            </p:txBody>
          </p:sp>
        </p:grpSp>
        <p:grpSp>
          <p:nvGrpSpPr>
            <p:cNvPr id="5" name="Group 4">
              <a:extLst>
                <a:ext uri="{FF2B5EF4-FFF2-40B4-BE49-F238E27FC236}">
                  <a16:creationId xmlns:a16="http://schemas.microsoft.com/office/drawing/2014/main" id="{8A7C5E88-4347-1147-9BE4-A13BE66BA74D}"/>
                </a:ext>
              </a:extLst>
            </p:cNvPr>
            <p:cNvGrpSpPr/>
            <p:nvPr/>
          </p:nvGrpSpPr>
          <p:grpSpPr>
            <a:xfrm>
              <a:off x="3828430" y="4783196"/>
              <a:ext cx="1675320" cy="2011446"/>
              <a:chOff x="3675380" y="4668896"/>
              <a:chExt cx="1675320" cy="2011446"/>
            </a:xfrm>
          </p:grpSpPr>
          <p:pic>
            <p:nvPicPr>
              <p:cNvPr id="35852" name="Picture 12" descr="Sneaky Elixir | Zeldapedia | Fandom">
                <a:extLst>
                  <a:ext uri="{FF2B5EF4-FFF2-40B4-BE49-F238E27FC236}">
                    <a16:creationId xmlns:a16="http://schemas.microsoft.com/office/drawing/2014/main" id="{D5A38870-2639-474C-8087-3B3168223F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4760" y="4668896"/>
                <a:ext cx="1316561" cy="1645701"/>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32">
                <a:extLst>
                  <a:ext uri="{FF2B5EF4-FFF2-40B4-BE49-F238E27FC236}">
                    <a16:creationId xmlns:a16="http://schemas.microsoft.com/office/drawing/2014/main" id="{FDBB3DC2-D781-5F44-BCBE-E51F77418857}"/>
                  </a:ext>
                </a:extLst>
              </p:cNvPr>
              <p:cNvSpPr txBox="1">
                <a:spLocks/>
              </p:cNvSpPr>
              <p:nvPr/>
            </p:nvSpPr>
            <p:spPr>
              <a:xfrm>
                <a:off x="3675380" y="6295776"/>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Sneaky</a:t>
                </a:r>
              </a:p>
            </p:txBody>
          </p:sp>
        </p:grpSp>
        <p:grpSp>
          <p:nvGrpSpPr>
            <p:cNvPr id="6" name="Group 5">
              <a:extLst>
                <a:ext uri="{FF2B5EF4-FFF2-40B4-BE49-F238E27FC236}">
                  <a16:creationId xmlns:a16="http://schemas.microsoft.com/office/drawing/2014/main" id="{407E7CB5-57B4-5542-97B7-5C001E292CBA}"/>
                </a:ext>
              </a:extLst>
            </p:cNvPr>
            <p:cNvGrpSpPr/>
            <p:nvPr/>
          </p:nvGrpSpPr>
          <p:grpSpPr>
            <a:xfrm>
              <a:off x="5504680" y="4797565"/>
              <a:ext cx="1675320" cy="1982736"/>
              <a:chOff x="5322292" y="4683265"/>
              <a:chExt cx="1675320" cy="1982736"/>
            </a:xfrm>
          </p:grpSpPr>
          <p:pic>
            <p:nvPicPr>
              <p:cNvPr id="35854" name="Picture 14" descr="Mighty Elixir - Zelda Wiki">
                <a:extLst>
                  <a:ext uri="{FF2B5EF4-FFF2-40B4-BE49-F238E27FC236}">
                    <a16:creationId xmlns:a16="http://schemas.microsoft.com/office/drawing/2014/main" id="{84745C95-4C3A-4E49-8F68-3BE40DD624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3697" y="4683265"/>
                <a:ext cx="1612511" cy="161251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32">
                <a:extLst>
                  <a:ext uri="{FF2B5EF4-FFF2-40B4-BE49-F238E27FC236}">
                    <a16:creationId xmlns:a16="http://schemas.microsoft.com/office/drawing/2014/main" id="{2C110846-3C2B-114A-9F14-BAE81ACAB8FB}"/>
                  </a:ext>
                </a:extLst>
              </p:cNvPr>
              <p:cNvSpPr txBox="1">
                <a:spLocks/>
              </p:cNvSpPr>
              <p:nvPr/>
            </p:nvSpPr>
            <p:spPr>
              <a:xfrm>
                <a:off x="5322292" y="6281435"/>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Mighty</a:t>
                </a:r>
              </a:p>
            </p:txBody>
          </p:sp>
        </p:grpSp>
        <p:grpSp>
          <p:nvGrpSpPr>
            <p:cNvPr id="7" name="Group 6">
              <a:extLst>
                <a:ext uri="{FF2B5EF4-FFF2-40B4-BE49-F238E27FC236}">
                  <a16:creationId xmlns:a16="http://schemas.microsoft.com/office/drawing/2014/main" id="{8BBB8462-CF76-C748-9BF6-0E5A5DC8D0EA}"/>
                </a:ext>
              </a:extLst>
            </p:cNvPr>
            <p:cNvGrpSpPr/>
            <p:nvPr/>
          </p:nvGrpSpPr>
          <p:grpSpPr>
            <a:xfrm>
              <a:off x="7180930" y="4797565"/>
              <a:ext cx="1675320" cy="1982736"/>
              <a:chOff x="7085487" y="4683265"/>
              <a:chExt cx="1675320" cy="1982736"/>
            </a:xfrm>
          </p:grpSpPr>
          <p:pic>
            <p:nvPicPr>
              <p:cNvPr id="35844" name="Picture 4" descr="Hearty Elixir - Zelda Wiki">
                <a:extLst>
                  <a:ext uri="{FF2B5EF4-FFF2-40B4-BE49-F238E27FC236}">
                    <a16:creationId xmlns:a16="http://schemas.microsoft.com/office/drawing/2014/main" id="{73DAF968-3BF6-F143-9226-85569F3A2C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6892" y="4683265"/>
                <a:ext cx="1612511" cy="161251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32">
                <a:extLst>
                  <a:ext uri="{FF2B5EF4-FFF2-40B4-BE49-F238E27FC236}">
                    <a16:creationId xmlns:a16="http://schemas.microsoft.com/office/drawing/2014/main" id="{C75F6476-34D9-5E45-A41A-829B9BD69655}"/>
                  </a:ext>
                </a:extLst>
              </p:cNvPr>
              <p:cNvSpPr txBox="1">
                <a:spLocks/>
              </p:cNvSpPr>
              <p:nvPr/>
            </p:nvSpPr>
            <p:spPr>
              <a:xfrm>
                <a:off x="7085487" y="6281435"/>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Hearty</a:t>
                </a:r>
              </a:p>
            </p:txBody>
          </p:sp>
        </p:grpSp>
        <p:grpSp>
          <p:nvGrpSpPr>
            <p:cNvPr id="8" name="Group 7">
              <a:extLst>
                <a:ext uri="{FF2B5EF4-FFF2-40B4-BE49-F238E27FC236}">
                  <a16:creationId xmlns:a16="http://schemas.microsoft.com/office/drawing/2014/main" id="{DC189DD2-B2FE-DC40-86BA-57A90061C883}"/>
                </a:ext>
              </a:extLst>
            </p:cNvPr>
            <p:cNvGrpSpPr/>
            <p:nvPr/>
          </p:nvGrpSpPr>
          <p:grpSpPr>
            <a:xfrm>
              <a:off x="8857181" y="4797565"/>
              <a:ext cx="1675320" cy="1982736"/>
              <a:chOff x="8857181" y="4683265"/>
              <a:chExt cx="1675320" cy="1982736"/>
            </a:xfrm>
          </p:grpSpPr>
          <p:pic>
            <p:nvPicPr>
              <p:cNvPr id="35856" name="Picture 16" descr="Hasty Elixir - Zelda Wiki">
                <a:extLst>
                  <a:ext uri="{FF2B5EF4-FFF2-40B4-BE49-F238E27FC236}">
                    <a16:creationId xmlns:a16="http://schemas.microsoft.com/office/drawing/2014/main" id="{0CF7F8B6-4734-264D-897F-4AE91773BF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88586" y="4683265"/>
                <a:ext cx="1612511" cy="1612511"/>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32">
                <a:extLst>
                  <a:ext uri="{FF2B5EF4-FFF2-40B4-BE49-F238E27FC236}">
                    <a16:creationId xmlns:a16="http://schemas.microsoft.com/office/drawing/2014/main" id="{922C97A0-1E9E-0247-B40E-C8F9D65E3742}"/>
                  </a:ext>
                </a:extLst>
              </p:cNvPr>
              <p:cNvSpPr txBox="1">
                <a:spLocks/>
              </p:cNvSpPr>
              <p:nvPr/>
            </p:nvSpPr>
            <p:spPr>
              <a:xfrm>
                <a:off x="8857181" y="6281435"/>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Hasty</a:t>
                </a:r>
              </a:p>
            </p:txBody>
          </p:sp>
        </p:grpSp>
      </p:grpSp>
    </p:spTree>
    <p:extLst>
      <p:ext uri="{BB962C8B-B14F-4D97-AF65-F5344CB8AC3E}">
        <p14:creationId xmlns:p14="http://schemas.microsoft.com/office/powerpoint/2010/main" val="299197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Final Observations</a:t>
            </a:r>
          </a:p>
        </p:txBody>
      </p:sp>
      <p:grpSp>
        <p:nvGrpSpPr>
          <p:cNvPr id="25" name="Group 24">
            <a:extLst>
              <a:ext uri="{FF2B5EF4-FFF2-40B4-BE49-F238E27FC236}">
                <a16:creationId xmlns:a16="http://schemas.microsoft.com/office/drawing/2014/main" id="{24564935-8D03-4643-9B17-CF434C994DE0}"/>
              </a:ext>
            </a:extLst>
          </p:cNvPr>
          <p:cNvGrpSpPr/>
          <p:nvPr/>
        </p:nvGrpSpPr>
        <p:grpSpPr>
          <a:xfrm>
            <a:off x="5803456" y="1520511"/>
            <a:ext cx="5817044" cy="2742757"/>
            <a:chOff x="5803456" y="1520511"/>
            <a:chExt cx="5817044" cy="2742757"/>
          </a:xfrm>
        </p:grpSpPr>
        <p:sp>
          <p:nvSpPr>
            <p:cNvPr id="7" name="Title 32">
              <a:extLst>
                <a:ext uri="{FF2B5EF4-FFF2-40B4-BE49-F238E27FC236}">
                  <a16:creationId xmlns:a16="http://schemas.microsoft.com/office/drawing/2014/main" id="{789AB9C8-D2A0-1340-944E-E34BC05732C5}"/>
                </a:ext>
              </a:extLst>
            </p:cNvPr>
            <p:cNvSpPr txBox="1">
              <a:spLocks/>
            </p:cNvSpPr>
            <p:nvPr/>
          </p:nvSpPr>
          <p:spPr>
            <a:xfrm>
              <a:off x="5803456" y="1520511"/>
              <a:ext cx="2870646" cy="7197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ylia Serif Beta" pitchFamily="2" charset="0"/>
                </a:rPr>
                <a:t>Monsters</a:t>
              </a:r>
              <a:endParaRPr lang="en-US" sz="2000" dirty="0">
                <a:latin typeface="Hylia Serif Beta" pitchFamily="2" charset="0"/>
              </a:endParaRPr>
            </a:p>
          </p:txBody>
        </p:sp>
        <p:sp>
          <p:nvSpPr>
            <p:cNvPr id="10" name="Content Placeholder 33">
              <a:extLst>
                <a:ext uri="{FF2B5EF4-FFF2-40B4-BE49-F238E27FC236}">
                  <a16:creationId xmlns:a16="http://schemas.microsoft.com/office/drawing/2014/main" id="{DC090E75-2AD8-8242-B0DD-F5AB04005315}"/>
                </a:ext>
              </a:extLst>
            </p:cNvPr>
            <p:cNvSpPr txBox="1">
              <a:spLocks/>
            </p:cNvSpPr>
            <p:nvPr/>
          </p:nvSpPr>
          <p:spPr>
            <a:xfrm>
              <a:off x="5803456" y="2268156"/>
              <a:ext cx="5817044" cy="19951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1400" dirty="0">
                  <a:latin typeface="Candara" panose="020E0502030303020204" pitchFamily="34" charset="0"/>
                </a:rPr>
                <a:t>The higher the drop count, the more valuable these drop items are when defeating a monster.</a:t>
              </a:r>
            </a:p>
            <a:p>
              <a:pPr fontAlgn="base">
                <a:buFont typeface="Wingdings" pitchFamily="2" charset="2"/>
                <a:buChar char="§"/>
              </a:pPr>
              <a:r>
                <a:rPr lang="en-US" sz="1400" dirty="0">
                  <a:latin typeface="Candara" panose="020E0502030303020204" pitchFamily="34" charset="0"/>
                </a:rPr>
                <a:t>Alternatively, the lower the drop count, the less valuable these drop items are when defeating a monsters.</a:t>
              </a:r>
            </a:p>
            <a:p>
              <a:pPr fontAlgn="base">
                <a:buFont typeface="Wingdings" pitchFamily="2" charset="2"/>
                <a:buChar char="§"/>
              </a:pPr>
              <a:r>
                <a:rPr lang="en-US" sz="1400" dirty="0">
                  <a:latin typeface="Candara" panose="020E0502030303020204" pitchFamily="34" charset="0"/>
                </a:rPr>
                <a:t>It is likely that the higher the drop count is for each monster, the stronger of an enemy they are. More information is needed to run this analysis.</a:t>
              </a:r>
            </a:p>
          </p:txBody>
        </p:sp>
      </p:grpSp>
      <p:grpSp>
        <p:nvGrpSpPr>
          <p:cNvPr id="27" name="Group 26">
            <a:extLst>
              <a:ext uri="{FF2B5EF4-FFF2-40B4-BE49-F238E27FC236}">
                <a16:creationId xmlns:a16="http://schemas.microsoft.com/office/drawing/2014/main" id="{CA085382-6566-C644-97E6-B694AF3D09DC}"/>
              </a:ext>
            </a:extLst>
          </p:cNvPr>
          <p:cNvGrpSpPr/>
          <p:nvPr/>
        </p:nvGrpSpPr>
        <p:grpSpPr>
          <a:xfrm>
            <a:off x="5803456" y="4370647"/>
            <a:ext cx="4864544" cy="1877753"/>
            <a:chOff x="5803456" y="4370647"/>
            <a:chExt cx="4864544" cy="1877753"/>
          </a:xfrm>
        </p:grpSpPr>
        <p:sp>
          <p:nvSpPr>
            <p:cNvPr id="8" name="Title 32">
              <a:extLst>
                <a:ext uri="{FF2B5EF4-FFF2-40B4-BE49-F238E27FC236}">
                  <a16:creationId xmlns:a16="http://schemas.microsoft.com/office/drawing/2014/main" id="{702B59EC-ACED-E14B-BAB1-6796978C662A}"/>
                </a:ext>
              </a:extLst>
            </p:cNvPr>
            <p:cNvSpPr txBox="1">
              <a:spLocks/>
            </p:cNvSpPr>
            <p:nvPr/>
          </p:nvSpPr>
          <p:spPr>
            <a:xfrm>
              <a:off x="5803456" y="4370647"/>
              <a:ext cx="2870646" cy="681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ylia Serif Beta" pitchFamily="2" charset="0"/>
                </a:rPr>
                <a:t>Food</a:t>
              </a:r>
              <a:endParaRPr lang="en-US" sz="2000" dirty="0">
                <a:latin typeface="Hylia Serif Beta" pitchFamily="2" charset="0"/>
              </a:endParaRPr>
            </a:p>
          </p:txBody>
        </p:sp>
        <p:sp>
          <p:nvSpPr>
            <p:cNvPr id="11" name="Content Placeholder 33">
              <a:extLst>
                <a:ext uri="{FF2B5EF4-FFF2-40B4-BE49-F238E27FC236}">
                  <a16:creationId xmlns:a16="http://schemas.microsoft.com/office/drawing/2014/main" id="{0CEBA3F8-18C9-CB42-8D37-000236927BD6}"/>
                </a:ext>
              </a:extLst>
            </p:cNvPr>
            <p:cNvSpPr txBox="1">
              <a:spLocks/>
            </p:cNvSpPr>
            <p:nvPr/>
          </p:nvSpPr>
          <p:spPr>
            <a:xfrm>
              <a:off x="5803456" y="4838122"/>
              <a:ext cx="4864544" cy="14102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700" dirty="0">
                <a:latin typeface="Candara" panose="020E0502030303020204" pitchFamily="34" charset="0"/>
              </a:endParaRPr>
            </a:p>
            <a:p>
              <a:pPr fontAlgn="base">
                <a:buFont typeface="Wingdings" pitchFamily="2" charset="2"/>
                <a:buChar char="§"/>
              </a:pPr>
              <a:r>
                <a:rPr lang="en-US" sz="1400" dirty="0">
                  <a:latin typeface="Candara" panose="020E0502030303020204" pitchFamily="34" charset="0"/>
                </a:rPr>
                <a:t>Cook, cook, cook! If you are unable to upgrade your armor or need help in a challenging fight, recipes and elixirs will restore your health and can temporarily give you a boost.</a:t>
              </a:r>
            </a:p>
            <a:p>
              <a:pPr fontAlgn="base">
                <a:buFont typeface="Wingdings" pitchFamily="2" charset="2"/>
                <a:buChar char="§"/>
              </a:pPr>
              <a:endParaRPr lang="en-US" sz="700" dirty="0">
                <a:latin typeface="Candara" panose="020E0502030303020204" pitchFamily="34" charset="0"/>
              </a:endParaRPr>
            </a:p>
          </p:txBody>
        </p:sp>
      </p:grpSp>
      <p:grpSp>
        <p:nvGrpSpPr>
          <p:cNvPr id="23" name="Group 22">
            <a:extLst>
              <a:ext uri="{FF2B5EF4-FFF2-40B4-BE49-F238E27FC236}">
                <a16:creationId xmlns:a16="http://schemas.microsoft.com/office/drawing/2014/main" id="{4DFCC10D-292A-E444-B543-A7281499E753}"/>
              </a:ext>
            </a:extLst>
          </p:cNvPr>
          <p:cNvGrpSpPr/>
          <p:nvPr/>
        </p:nvGrpSpPr>
        <p:grpSpPr>
          <a:xfrm>
            <a:off x="278956" y="4347663"/>
            <a:ext cx="4864544" cy="2205726"/>
            <a:chOff x="278956" y="4347663"/>
            <a:chExt cx="4864544" cy="2205726"/>
          </a:xfrm>
        </p:grpSpPr>
        <p:sp>
          <p:nvSpPr>
            <p:cNvPr id="6" name="Title 32">
              <a:extLst>
                <a:ext uri="{FF2B5EF4-FFF2-40B4-BE49-F238E27FC236}">
                  <a16:creationId xmlns:a16="http://schemas.microsoft.com/office/drawing/2014/main" id="{02B7D6C0-86B1-5A4A-A50D-E389E30663AE}"/>
                </a:ext>
              </a:extLst>
            </p:cNvPr>
            <p:cNvSpPr txBox="1">
              <a:spLocks/>
            </p:cNvSpPr>
            <p:nvPr/>
          </p:nvSpPr>
          <p:spPr>
            <a:xfrm>
              <a:off x="278956" y="4347663"/>
              <a:ext cx="1816544" cy="727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ylia Serif Beta" pitchFamily="2" charset="0"/>
                </a:rPr>
                <a:t>Armor</a:t>
              </a:r>
              <a:endParaRPr lang="en-US" sz="2000" dirty="0">
                <a:latin typeface="Hylia Serif Beta" pitchFamily="2" charset="0"/>
              </a:endParaRPr>
            </a:p>
          </p:txBody>
        </p:sp>
        <p:sp>
          <p:nvSpPr>
            <p:cNvPr id="9" name="Content Placeholder 33">
              <a:extLst>
                <a:ext uri="{FF2B5EF4-FFF2-40B4-BE49-F238E27FC236}">
                  <a16:creationId xmlns:a16="http://schemas.microsoft.com/office/drawing/2014/main" id="{541EC87D-C295-8B48-88BF-01CFE7C8B1F8}"/>
                </a:ext>
              </a:extLst>
            </p:cNvPr>
            <p:cNvSpPr txBox="1">
              <a:spLocks/>
            </p:cNvSpPr>
            <p:nvPr/>
          </p:nvSpPr>
          <p:spPr>
            <a:xfrm>
              <a:off x="278956" y="5029580"/>
              <a:ext cx="4864544" cy="1523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1400" dirty="0">
                  <a:latin typeface="Candara" panose="020E0502030303020204" pitchFamily="34" charset="0"/>
                </a:rPr>
                <a:t>Carrying different armor sets can greatly increase your chance of survival in all conditions.</a:t>
              </a:r>
            </a:p>
            <a:p>
              <a:pPr>
                <a:buFont typeface="Wingdings" pitchFamily="2" charset="2"/>
                <a:buChar char="§"/>
              </a:pPr>
              <a:r>
                <a:rPr lang="en-US" sz="1400" dirty="0">
                  <a:latin typeface="Candara" panose="020E0502030303020204" pitchFamily="34" charset="0"/>
                </a:rPr>
                <a:t>Upgrading your armor sets to achieve a bonus will increase your defense against attacks.</a:t>
              </a:r>
            </a:p>
          </p:txBody>
        </p:sp>
      </p:grpSp>
      <p:grpSp>
        <p:nvGrpSpPr>
          <p:cNvPr id="24" name="Group 23">
            <a:extLst>
              <a:ext uri="{FF2B5EF4-FFF2-40B4-BE49-F238E27FC236}">
                <a16:creationId xmlns:a16="http://schemas.microsoft.com/office/drawing/2014/main" id="{ADA3827E-67B0-BE4F-9B1E-9F3E9530C6B9}"/>
              </a:ext>
            </a:extLst>
          </p:cNvPr>
          <p:cNvGrpSpPr/>
          <p:nvPr/>
        </p:nvGrpSpPr>
        <p:grpSpPr>
          <a:xfrm>
            <a:off x="278956" y="1495616"/>
            <a:ext cx="4864544" cy="2764408"/>
            <a:chOff x="278956" y="1495616"/>
            <a:chExt cx="4864544" cy="2764408"/>
          </a:xfrm>
        </p:grpSpPr>
        <p:sp>
          <p:nvSpPr>
            <p:cNvPr id="19" name="Title 32">
              <a:extLst>
                <a:ext uri="{FF2B5EF4-FFF2-40B4-BE49-F238E27FC236}">
                  <a16:creationId xmlns:a16="http://schemas.microsoft.com/office/drawing/2014/main" id="{CDAD9655-B599-CB45-AAA6-FD3318C7F097}"/>
                </a:ext>
              </a:extLst>
            </p:cNvPr>
            <p:cNvSpPr txBox="1">
              <a:spLocks/>
            </p:cNvSpPr>
            <p:nvPr/>
          </p:nvSpPr>
          <p:spPr>
            <a:xfrm>
              <a:off x="278956" y="1495616"/>
              <a:ext cx="3238944" cy="7695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Hylia Serif Beta" pitchFamily="2" charset="0"/>
                </a:rPr>
                <a:t>Weapons</a:t>
              </a:r>
              <a:endParaRPr lang="en-US" sz="2400" dirty="0">
                <a:latin typeface="Hylia Serif Beta" pitchFamily="2" charset="0"/>
              </a:endParaRPr>
            </a:p>
          </p:txBody>
        </p:sp>
        <p:sp>
          <p:nvSpPr>
            <p:cNvPr id="26" name="Content Placeholder 33">
              <a:extLst>
                <a:ext uri="{FF2B5EF4-FFF2-40B4-BE49-F238E27FC236}">
                  <a16:creationId xmlns:a16="http://schemas.microsoft.com/office/drawing/2014/main" id="{453A344A-871B-284A-8536-3AD80BD34AF4}"/>
                </a:ext>
              </a:extLst>
            </p:cNvPr>
            <p:cNvSpPr txBox="1">
              <a:spLocks/>
            </p:cNvSpPr>
            <p:nvPr/>
          </p:nvSpPr>
          <p:spPr>
            <a:xfrm>
              <a:off x="278956" y="2295542"/>
              <a:ext cx="4864544" cy="1964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1400" dirty="0">
                  <a:latin typeface="Candara" panose="020E0502030303020204" pitchFamily="34" charset="0"/>
                </a:rPr>
                <a:t>Obtain the best weapons you can find. We recommend finding weapons that are similarly durable and strong.</a:t>
              </a:r>
            </a:p>
            <a:p>
              <a:pPr>
                <a:buFont typeface="Wingdings" pitchFamily="2" charset="2"/>
                <a:buChar char="§"/>
              </a:pPr>
              <a:r>
                <a:rPr lang="en-US" sz="1400" dirty="0">
                  <a:latin typeface="Candara" panose="020E0502030303020204" pitchFamily="34" charset="0"/>
                </a:rPr>
                <a:t>Conserve your weapons for when you battle stronger monsters. Don’t waste them on weak opponents.</a:t>
              </a:r>
            </a:p>
            <a:p>
              <a:pPr>
                <a:buFont typeface="Wingdings" pitchFamily="2" charset="2"/>
                <a:buChar char="§"/>
              </a:pPr>
              <a:r>
                <a:rPr lang="en-US" sz="1400" dirty="0">
                  <a:latin typeface="Candara" panose="020E0502030303020204" pitchFamily="34" charset="0"/>
                </a:rPr>
                <a:t>Durable weapons will last longer in harder battles</a:t>
              </a:r>
            </a:p>
            <a:p>
              <a:pPr>
                <a:buFont typeface="Wingdings" pitchFamily="2" charset="2"/>
                <a:buChar char="§"/>
              </a:pPr>
              <a:r>
                <a:rPr lang="en-US" sz="1400" dirty="0">
                  <a:latin typeface="Candara" panose="020E0502030303020204" pitchFamily="34" charset="0"/>
                </a:rPr>
                <a:t>Stronger weapons will cause more damage</a:t>
              </a:r>
            </a:p>
            <a:p>
              <a:pPr>
                <a:buFont typeface="Wingdings" pitchFamily="2" charset="2"/>
                <a:buChar char="§"/>
              </a:pPr>
              <a:r>
                <a:rPr lang="en-US" sz="1400" dirty="0">
                  <a:latin typeface="Candara" panose="020E0502030303020204" pitchFamily="34" charset="0"/>
                </a:rPr>
                <a:t>When you combine these two, you’ll be in great shape!</a:t>
              </a:r>
            </a:p>
          </p:txBody>
        </p:sp>
      </p:grpSp>
    </p:spTree>
    <p:extLst>
      <p:ext uri="{BB962C8B-B14F-4D97-AF65-F5344CB8AC3E}">
        <p14:creationId xmlns:p14="http://schemas.microsoft.com/office/powerpoint/2010/main" val="400066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Final Observations (cont.)</a:t>
            </a:r>
          </a:p>
        </p:txBody>
      </p:sp>
      <p:sp>
        <p:nvSpPr>
          <p:cNvPr id="36" name="Text Placeholder 35">
            <a:extLst>
              <a:ext uri="{FF2B5EF4-FFF2-40B4-BE49-F238E27FC236}">
                <a16:creationId xmlns:a16="http://schemas.microsoft.com/office/drawing/2014/main" id="{C89430BA-7BA7-0D4C-AFAF-876894863B88}"/>
              </a:ext>
            </a:extLst>
          </p:cNvPr>
          <p:cNvSpPr>
            <a:spLocks noGrp="1"/>
          </p:cNvSpPr>
          <p:nvPr>
            <p:ph type="body" idx="1"/>
          </p:nvPr>
        </p:nvSpPr>
        <p:spPr>
          <a:xfrm>
            <a:off x="278956" y="1486091"/>
            <a:ext cx="5157787" cy="823912"/>
          </a:xfrm>
        </p:spPr>
        <p:txBody>
          <a:bodyPr>
            <a:normAutofit/>
          </a:bodyPr>
          <a:lstStyle/>
          <a:p>
            <a:r>
              <a:rPr lang="en-US" sz="3200" dirty="0">
                <a:latin typeface="Hylia Serif Beta" pitchFamily="2" charset="0"/>
              </a:rPr>
              <a:t>Answers</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6" y="2310003"/>
            <a:ext cx="9614344" cy="3684588"/>
          </a:xfrm>
        </p:spPr>
        <p:txBody>
          <a:bodyPr>
            <a:normAutofit/>
          </a:bodyPr>
          <a:lstStyle/>
          <a:p>
            <a:pPr fontAlgn="base">
              <a:buFont typeface="Wingdings" pitchFamily="2" charset="2"/>
              <a:buChar char="§"/>
            </a:pPr>
            <a:r>
              <a:rPr lang="en-US" sz="2000" dirty="0">
                <a:latin typeface="Candara" panose="020E0502030303020204" pitchFamily="34" charset="0"/>
              </a:rPr>
              <a:t>Can a player use data to help them through the game? </a:t>
            </a:r>
            <a:r>
              <a:rPr lang="en-US" sz="2000" dirty="0">
                <a:solidFill>
                  <a:srgbClr val="00B050"/>
                </a:solidFill>
                <a:latin typeface="Candara" panose="020E0502030303020204" pitchFamily="34" charset="0"/>
              </a:rPr>
              <a:t>Yes!</a:t>
            </a:r>
          </a:p>
          <a:p>
            <a:pPr fontAlgn="base">
              <a:buFont typeface="Wingdings" pitchFamily="2" charset="2"/>
              <a:buChar char="§"/>
            </a:pPr>
            <a:r>
              <a:rPr lang="en-US" sz="2000" dirty="0">
                <a:latin typeface="Candara" panose="020E0502030303020204" pitchFamily="34" charset="0"/>
              </a:rPr>
              <a:t>How do I know which weapons to use? </a:t>
            </a:r>
            <a:r>
              <a:rPr lang="en-US" sz="2000" dirty="0">
                <a:solidFill>
                  <a:srgbClr val="00B050"/>
                </a:solidFill>
                <a:latin typeface="Candara" panose="020E0502030303020204" pitchFamily="34" charset="0"/>
              </a:rPr>
              <a:t>We recommend the Boulder Breaker, </a:t>
            </a:r>
            <a:r>
              <a:rPr lang="en-US" sz="2000" dirty="0" err="1">
                <a:solidFill>
                  <a:srgbClr val="00B050"/>
                </a:solidFill>
                <a:latin typeface="Candara" panose="020E0502030303020204" pitchFamily="34" charset="0"/>
              </a:rPr>
              <a:t>Biggoron’s</a:t>
            </a:r>
            <a:r>
              <a:rPr lang="en-US" sz="2000" dirty="0">
                <a:solidFill>
                  <a:srgbClr val="00B050"/>
                </a:solidFill>
                <a:latin typeface="Candara" panose="020E0502030303020204" pitchFamily="34" charset="0"/>
              </a:rPr>
              <a:t> Sword and Savage </a:t>
            </a:r>
            <a:r>
              <a:rPr lang="en-US" sz="2000" dirty="0" err="1">
                <a:solidFill>
                  <a:srgbClr val="00B050"/>
                </a:solidFill>
                <a:latin typeface="Candara" panose="020E0502030303020204" pitchFamily="34" charset="0"/>
              </a:rPr>
              <a:t>Lynel</a:t>
            </a:r>
            <a:r>
              <a:rPr lang="en-US" sz="2000" dirty="0">
                <a:solidFill>
                  <a:srgbClr val="00B050"/>
                </a:solidFill>
                <a:latin typeface="Candara" panose="020E0502030303020204" pitchFamily="34" charset="0"/>
              </a:rPr>
              <a:t> Crusher for the strongest and most durable.</a:t>
            </a:r>
          </a:p>
          <a:p>
            <a:pPr fontAlgn="base">
              <a:buFont typeface="Wingdings" pitchFamily="2" charset="2"/>
              <a:buChar char="§"/>
            </a:pPr>
            <a:r>
              <a:rPr lang="en-US" sz="2000" dirty="0">
                <a:latin typeface="Candara" panose="020E0502030303020204" pitchFamily="34" charset="0"/>
              </a:rPr>
              <a:t>What armor will help me in certain conditions? What should I wear into battle? </a:t>
            </a:r>
            <a:r>
              <a:rPr lang="en-US" sz="2000" dirty="0">
                <a:solidFill>
                  <a:srgbClr val="00B050"/>
                </a:solidFill>
                <a:latin typeface="Candara" panose="020E0502030303020204" pitchFamily="34" charset="0"/>
              </a:rPr>
              <a:t>Complete your armor sets for an additional bonus which greatly increase your protection in certain conditions and to help increase defense in battles.</a:t>
            </a:r>
            <a:endParaRPr lang="en-US" sz="2000" dirty="0">
              <a:latin typeface="Candara" panose="020E0502030303020204" pitchFamily="34" charset="0"/>
            </a:endParaRPr>
          </a:p>
          <a:p>
            <a:pPr fontAlgn="base">
              <a:buFont typeface="Wingdings" pitchFamily="2" charset="2"/>
              <a:buChar char="§"/>
            </a:pPr>
            <a:r>
              <a:rPr lang="en-US" sz="2000" dirty="0">
                <a:latin typeface="Candara" panose="020E0502030303020204" pitchFamily="34" charset="0"/>
              </a:rPr>
              <a:t>How do I defeat enemies? </a:t>
            </a:r>
            <a:r>
              <a:rPr lang="en-US" sz="2000" dirty="0">
                <a:solidFill>
                  <a:srgbClr val="00B050"/>
                </a:solidFill>
                <a:latin typeface="Candara" panose="020E0502030303020204" pitchFamily="34" charset="0"/>
              </a:rPr>
              <a:t>Strong weapons should be used on strong enemies. Weaker weapons should be used on weaker enemies.</a:t>
            </a:r>
          </a:p>
          <a:p>
            <a:pPr fontAlgn="base">
              <a:buFont typeface="Wingdings" pitchFamily="2" charset="2"/>
              <a:buChar char="§"/>
            </a:pPr>
            <a:r>
              <a:rPr lang="en-US" sz="2000" dirty="0">
                <a:latin typeface="Candara" panose="020E0502030303020204" pitchFamily="34" charset="0"/>
              </a:rPr>
              <a:t>What should I cook to help replenish my strength? </a:t>
            </a:r>
            <a:r>
              <a:rPr lang="en-US" sz="2000" dirty="0">
                <a:solidFill>
                  <a:srgbClr val="00B050"/>
                </a:solidFill>
                <a:latin typeface="Candara" panose="020E0502030303020204" pitchFamily="34" charset="0"/>
              </a:rPr>
              <a:t>Hearty radishes if you can find them. If not, the Hearty Elixir will fully recover all your hearts</a:t>
            </a:r>
            <a:endParaRPr lang="en-US" sz="2000" dirty="0">
              <a:latin typeface="Candara" panose="020E0502030303020204" pitchFamily="34" charset="0"/>
            </a:endParaRPr>
          </a:p>
        </p:txBody>
      </p:sp>
    </p:spTree>
    <p:extLst>
      <p:ext uri="{BB962C8B-B14F-4D97-AF65-F5344CB8AC3E}">
        <p14:creationId xmlns:p14="http://schemas.microsoft.com/office/powerpoint/2010/main" val="204424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316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C817-A5C6-0C41-89DA-37532480405E}"/>
              </a:ext>
            </a:extLst>
          </p:cNvPr>
          <p:cNvSpPr>
            <a:spLocks noGrp="1"/>
          </p:cNvSpPr>
          <p:nvPr>
            <p:ph type="ctrTitle"/>
          </p:nvPr>
        </p:nvSpPr>
        <p:spPr>
          <a:xfrm>
            <a:off x="2440781" y="169861"/>
            <a:ext cx="7310437" cy="1541453"/>
          </a:xfrm>
        </p:spPr>
        <p:txBody>
          <a:bodyPr>
            <a:normAutofit/>
          </a:bodyPr>
          <a:lstStyle/>
          <a:p>
            <a:r>
              <a:rPr lang="en-US" dirty="0">
                <a:latin typeface="Hylia Serif Beta" pitchFamily="2" charset="0"/>
              </a:rPr>
              <a:t>Fight On</a:t>
            </a:r>
            <a:endParaRPr lang="en-US" sz="4000" dirty="0">
              <a:latin typeface="Hylia Serif Beta" pitchFamily="2" charset="0"/>
            </a:endParaRPr>
          </a:p>
        </p:txBody>
      </p:sp>
    </p:spTree>
    <p:extLst>
      <p:ext uri="{BB962C8B-B14F-4D97-AF65-F5344CB8AC3E}">
        <p14:creationId xmlns:p14="http://schemas.microsoft.com/office/powerpoint/2010/main" val="1502350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It’s Dangerous to go Alone! Take This…</a:t>
            </a:r>
          </a:p>
        </p:txBody>
      </p:sp>
      <p:sp>
        <p:nvSpPr>
          <p:cNvPr id="36" name="Text Placeholder 35">
            <a:extLst>
              <a:ext uri="{FF2B5EF4-FFF2-40B4-BE49-F238E27FC236}">
                <a16:creationId xmlns:a16="http://schemas.microsoft.com/office/drawing/2014/main" id="{C89430BA-7BA7-0D4C-AFAF-876894863B88}"/>
              </a:ext>
            </a:extLst>
          </p:cNvPr>
          <p:cNvSpPr>
            <a:spLocks noGrp="1"/>
          </p:cNvSpPr>
          <p:nvPr>
            <p:ph type="body" idx="1"/>
          </p:nvPr>
        </p:nvSpPr>
        <p:spPr>
          <a:xfrm>
            <a:off x="278956" y="1486091"/>
            <a:ext cx="5157787" cy="823912"/>
          </a:xfrm>
        </p:spPr>
        <p:txBody>
          <a:bodyPr>
            <a:normAutofit/>
          </a:bodyPr>
          <a:lstStyle/>
          <a:p>
            <a:r>
              <a:rPr lang="en-US" sz="3200" dirty="0">
                <a:latin typeface="Hylia Serif Beta" pitchFamily="2" charset="0"/>
              </a:rPr>
              <a:t>Questions</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6" y="2310003"/>
            <a:ext cx="5157787" cy="3684588"/>
          </a:xfrm>
        </p:spPr>
        <p:txBody>
          <a:bodyPr>
            <a:normAutofit lnSpcReduction="10000"/>
          </a:bodyPr>
          <a:lstStyle/>
          <a:p>
            <a:pPr fontAlgn="base">
              <a:buFont typeface="Wingdings" pitchFamily="2" charset="2"/>
              <a:buChar char="§"/>
            </a:pPr>
            <a:r>
              <a:rPr lang="en-US" sz="2000" dirty="0">
                <a:latin typeface="Candara" panose="020E0502030303020204" pitchFamily="34" charset="0"/>
              </a:rPr>
              <a:t>Can a player use data to help them through the game?</a:t>
            </a:r>
          </a:p>
          <a:p>
            <a:pPr fontAlgn="base">
              <a:buFont typeface="Wingdings" pitchFamily="2" charset="2"/>
              <a:buChar char="§"/>
            </a:pPr>
            <a:r>
              <a:rPr lang="en-US" sz="2000" dirty="0">
                <a:latin typeface="Candara" panose="020E0502030303020204" pitchFamily="34" charset="0"/>
              </a:rPr>
              <a:t>How do I know which weapons to use?</a:t>
            </a:r>
          </a:p>
          <a:p>
            <a:pPr fontAlgn="base">
              <a:buFont typeface="Wingdings" pitchFamily="2" charset="2"/>
              <a:buChar char="§"/>
            </a:pPr>
            <a:r>
              <a:rPr lang="en-US" sz="2000" dirty="0">
                <a:latin typeface="Candara" panose="020E0502030303020204" pitchFamily="34" charset="0"/>
              </a:rPr>
              <a:t>What armor will help me in certain conditions? What should I wear into battle?</a:t>
            </a:r>
          </a:p>
          <a:p>
            <a:pPr fontAlgn="base">
              <a:buFont typeface="Wingdings" pitchFamily="2" charset="2"/>
              <a:buChar char="§"/>
            </a:pPr>
            <a:r>
              <a:rPr lang="en-US" sz="2000" dirty="0">
                <a:latin typeface="Candara" panose="020E0502030303020204" pitchFamily="34" charset="0"/>
              </a:rPr>
              <a:t>How do I defeat enemies?</a:t>
            </a:r>
          </a:p>
          <a:p>
            <a:pPr fontAlgn="base">
              <a:buFont typeface="Wingdings" pitchFamily="2" charset="2"/>
              <a:buChar char="§"/>
            </a:pPr>
            <a:r>
              <a:rPr lang="en-US" sz="2000" dirty="0">
                <a:latin typeface="Candara" panose="020E0502030303020204" pitchFamily="34" charset="0"/>
              </a:rPr>
              <a:t>What should I cook to help replenish my strength? </a:t>
            </a:r>
          </a:p>
        </p:txBody>
      </p:sp>
      <p:sp>
        <p:nvSpPr>
          <p:cNvPr id="37" name="Text Placeholder 36">
            <a:extLst>
              <a:ext uri="{FF2B5EF4-FFF2-40B4-BE49-F238E27FC236}">
                <a16:creationId xmlns:a16="http://schemas.microsoft.com/office/drawing/2014/main" id="{D9E6D4A3-12E5-0143-A67B-2708EFD80458}"/>
              </a:ext>
            </a:extLst>
          </p:cNvPr>
          <p:cNvSpPr>
            <a:spLocks noGrp="1"/>
          </p:cNvSpPr>
          <p:nvPr>
            <p:ph type="body" sz="quarter" idx="3"/>
          </p:nvPr>
        </p:nvSpPr>
        <p:spPr>
          <a:xfrm>
            <a:off x="5611368" y="1486091"/>
            <a:ext cx="5183188" cy="823912"/>
          </a:xfrm>
        </p:spPr>
        <p:txBody>
          <a:bodyPr>
            <a:normAutofit/>
          </a:bodyPr>
          <a:lstStyle/>
          <a:p>
            <a:r>
              <a:rPr lang="en-US" sz="3200" dirty="0">
                <a:latin typeface="Hylia Serif Beta" pitchFamily="2" charset="0"/>
              </a:rPr>
              <a:t>Why?</a:t>
            </a:r>
          </a:p>
        </p:txBody>
      </p:sp>
      <p:sp>
        <p:nvSpPr>
          <p:cNvPr id="38" name="Content Placeholder 37">
            <a:extLst>
              <a:ext uri="{FF2B5EF4-FFF2-40B4-BE49-F238E27FC236}">
                <a16:creationId xmlns:a16="http://schemas.microsoft.com/office/drawing/2014/main" id="{ED2B78A1-A608-BC49-9E53-90FF4B09C727}"/>
              </a:ext>
            </a:extLst>
          </p:cNvPr>
          <p:cNvSpPr>
            <a:spLocks noGrp="1"/>
          </p:cNvSpPr>
          <p:nvPr>
            <p:ph sz="quarter" idx="4"/>
          </p:nvPr>
        </p:nvSpPr>
        <p:spPr>
          <a:xfrm>
            <a:off x="5611368" y="2310003"/>
            <a:ext cx="5183188" cy="3684588"/>
          </a:xfrm>
        </p:spPr>
        <p:txBody>
          <a:bodyPr>
            <a:normAutofit lnSpcReduction="10000"/>
          </a:bodyPr>
          <a:lstStyle/>
          <a:p>
            <a:pPr>
              <a:buFont typeface="Wingdings" pitchFamily="2" charset="2"/>
              <a:buChar char="§"/>
            </a:pPr>
            <a:r>
              <a:rPr lang="en-US" sz="2000" dirty="0">
                <a:latin typeface="Candara" panose="020E0502030303020204" pitchFamily="34" charset="0"/>
              </a:rPr>
              <a:t>Why do we ask these questions?</a:t>
            </a:r>
          </a:p>
          <a:p>
            <a:pPr>
              <a:buFont typeface="Wingdings" pitchFamily="2" charset="2"/>
              <a:buChar char="§"/>
            </a:pPr>
            <a:r>
              <a:rPr lang="en-US" sz="2000" dirty="0">
                <a:latin typeface="Candara" panose="020E0502030303020204" pitchFamily="34" charset="0"/>
              </a:rPr>
              <a:t>Some weapons, armor and food/recipes are better than others.</a:t>
            </a:r>
          </a:p>
          <a:p>
            <a:pPr>
              <a:buFont typeface="Wingdings" pitchFamily="2" charset="2"/>
              <a:buChar char="§"/>
            </a:pPr>
            <a:r>
              <a:rPr lang="en-US" sz="2000" dirty="0">
                <a:latin typeface="Candara" panose="020E0502030303020204" pitchFamily="34" charset="0"/>
              </a:rPr>
              <a:t>Some monsters are stronger than others. We want to know what items we can use to defeat strong enemies.</a:t>
            </a:r>
          </a:p>
          <a:p>
            <a:pPr>
              <a:buFont typeface="Wingdings" pitchFamily="2" charset="2"/>
              <a:buChar char="§"/>
            </a:pPr>
            <a:r>
              <a:rPr lang="en-US" sz="2000" dirty="0">
                <a:latin typeface="Candara" panose="020E0502030303020204" pitchFamily="34" charset="0"/>
              </a:rPr>
              <a:t>What armor to wear to make me stronger.</a:t>
            </a:r>
          </a:p>
          <a:p>
            <a:pPr>
              <a:buFont typeface="Wingdings" pitchFamily="2" charset="2"/>
              <a:buChar char="§"/>
            </a:pPr>
            <a:r>
              <a:rPr lang="en-US" sz="2000" dirty="0">
                <a:latin typeface="Candara" panose="020E0502030303020204" pitchFamily="34" charset="0"/>
              </a:rPr>
              <a:t>What recipes to cook to help replenish my strength, etc.</a:t>
            </a:r>
          </a:p>
          <a:p>
            <a:pPr>
              <a:buFont typeface="Wingdings" pitchFamily="2" charset="2"/>
              <a:buChar char="§"/>
            </a:pPr>
            <a:r>
              <a:rPr lang="en-US" sz="2000" dirty="0">
                <a:latin typeface="Candara" panose="020E0502030303020204" pitchFamily="34" charset="0"/>
              </a:rPr>
              <a:t>All this information will help players get through the game in a data driven way</a:t>
            </a:r>
          </a:p>
        </p:txBody>
      </p:sp>
    </p:spTree>
    <p:extLst>
      <p:ext uri="{BB962C8B-B14F-4D97-AF65-F5344CB8AC3E}">
        <p14:creationId xmlns:p14="http://schemas.microsoft.com/office/powerpoint/2010/main" val="94929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Data and Sources</a:t>
            </a:r>
          </a:p>
        </p:txBody>
      </p:sp>
      <p:sp>
        <p:nvSpPr>
          <p:cNvPr id="36" name="Text Placeholder 35">
            <a:extLst>
              <a:ext uri="{FF2B5EF4-FFF2-40B4-BE49-F238E27FC236}">
                <a16:creationId xmlns:a16="http://schemas.microsoft.com/office/drawing/2014/main" id="{C89430BA-7BA7-0D4C-AFAF-876894863B88}"/>
              </a:ext>
            </a:extLst>
          </p:cNvPr>
          <p:cNvSpPr>
            <a:spLocks noGrp="1"/>
          </p:cNvSpPr>
          <p:nvPr>
            <p:ph type="body" idx="1"/>
          </p:nvPr>
        </p:nvSpPr>
        <p:spPr>
          <a:xfrm>
            <a:off x="278956" y="1486091"/>
            <a:ext cx="5157787" cy="823912"/>
          </a:xfrm>
        </p:spPr>
        <p:txBody>
          <a:bodyPr>
            <a:normAutofit/>
          </a:bodyPr>
          <a:lstStyle/>
          <a:p>
            <a:r>
              <a:rPr lang="en-US" sz="3200" dirty="0">
                <a:latin typeface="Hylia Serif Beta" pitchFamily="2" charset="0"/>
              </a:rPr>
              <a:t>Sources</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6" y="2310003"/>
            <a:ext cx="5157787" cy="1423797"/>
          </a:xfrm>
        </p:spPr>
        <p:txBody>
          <a:bodyPr>
            <a:normAutofit/>
          </a:bodyPr>
          <a:lstStyle/>
          <a:p>
            <a:pPr fontAlgn="base">
              <a:buFont typeface="Wingdings" pitchFamily="2" charset="2"/>
              <a:buChar char="§"/>
            </a:pPr>
            <a:r>
              <a:rPr lang="en-US" sz="2000" dirty="0">
                <a:latin typeface="Candara" panose="020E0502030303020204" pitchFamily="34" charset="0"/>
              </a:rPr>
              <a:t>API via GitHub</a:t>
            </a:r>
          </a:p>
          <a:p>
            <a:pPr fontAlgn="base">
              <a:buFont typeface="Wingdings" pitchFamily="2" charset="2"/>
              <a:buChar char="§"/>
            </a:pPr>
            <a:r>
              <a:rPr lang="en-US" sz="2000" dirty="0">
                <a:latin typeface="Candara" panose="020E0502030303020204" pitchFamily="34" charset="0"/>
              </a:rPr>
              <a:t>CSV file from </a:t>
            </a:r>
            <a:r>
              <a:rPr lang="en-US" sz="2000" dirty="0" err="1">
                <a:latin typeface="Candara" panose="020E0502030303020204" pitchFamily="34" charset="0"/>
              </a:rPr>
              <a:t>Airtable</a:t>
            </a:r>
            <a:r>
              <a:rPr lang="en-US" sz="2000" dirty="0">
                <a:latin typeface="Candara" panose="020E0502030303020204" pitchFamily="34" charset="0"/>
              </a:rPr>
              <a:t> </a:t>
            </a:r>
          </a:p>
          <a:p>
            <a:pPr fontAlgn="base">
              <a:buFont typeface="Wingdings" pitchFamily="2" charset="2"/>
              <a:buChar char="§"/>
            </a:pPr>
            <a:r>
              <a:rPr lang="en-US" sz="2000" dirty="0">
                <a:latin typeface="Candara" panose="020E0502030303020204" pitchFamily="34" charset="0"/>
              </a:rPr>
              <a:t>Legend of Zelda Breath of the Wild</a:t>
            </a:r>
          </a:p>
        </p:txBody>
      </p:sp>
      <p:sp>
        <p:nvSpPr>
          <p:cNvPr id="37" name="Text Placeholder 36">
            <a:extLst>
              <a:ext uri="{FF2B5EF4-FFF2-40B4-BE49-F238E27FC236}">
                <a16:creationId xmlns:a16="http://schemas.microsoft.com/office/drawing/2014/main" id="{D9E6D4A3-12E5-0143-A67B-2708EFD80458}"/>
              </a:ext>
            </a:extLst>
          </p:cNvPr>
          <p:cNvSpPr>
            <a:spLocks noGrp="1"/>
          </p:cNvSpPr>
          <p:nvPr>
            <p:ph type="body" sz="quarter" idx="3"/>
          </p:nvPr>
        </p:nvSpPr>
        <p:spPr>
          <a:xfrm>
            <a:off x="5611368" y="1486091"/>
            <a:ext cx="5183188" cy="823912"/>
          </a:xfrm>
        </p:spPr>
        <p:txBody>
          <a:bodyPr>
            <a:normAutofit/>
          </a:bodyPr>
          <a:lstStyle/>
          <a:p>
            <a:r>
              <a:rPr lang="en-US" sz="3200" dirty="0">
                <a:latin typeface="Hylia Serif Beta" pitchFamily="2" charset="0"/>
              </a:rPr>
              <a:t>Data Clean Up</a:t>
            </a:r>
          </a:p>
        </p:txBody>
      </p:sp>
      <p:sp>
        <p:nvSpPr>
          <p:cNvPr id="38" name="Content Placeholder 37">
            <a:extLst>
              <a:ext uri="{FF2B5EF4-FFF2-40B4-BE49-F238E27FC236}">
                <a16:creationId xmlns:a16="http://schemas.microsoft.com/office/drawing/2014/main" id="{ED2B78A1-A608-BC49-9E53-90FF4B09C727}"/>
              </a:ext>
            </a:extLst>
          </p:cNvPr>
          <p:cNvSpPr>
            <a:spLocks noGrp="1"/>
          </p:cNvSpPr>
          <p:nvPr>
            <p:ph sz="quarter" idx="4"/>
          </p:nvPr>
        </p:nvSpPr>
        <p:spPr>
          <a:xfrm>
            <a:off x="5611368" y="2310003"/>
            <a:ext cx="5183188" cy="3684588"/>
          </a:xfrm>
        </p:spPr>
        <p:txBody>
          <a:bodyPr>
            <a:normAutofit/>
          </a:bodyPr>
          <a:lstStyle/>
          <a:p>
            <a:pPr fontAlgn="base">
              <a:buFont typeface="Wingdings" pitchFamily="2" charset="2"/>
              <a:buChar char="§"/>
            </a:pPr>
            <a:r>
              <a:rPr lang="en-US" sz="2000" dirty="0">
                <a:latin typeface="Candara" panose="020E0502030303020204" pitchFamily="34" charset="0"/>
              </a:rPr>
              <a:t>Data clean up was not easy. The API used was very limiting as it provided little quantified data. We wanted more to work with and decided to further research.</a:t>
            </a:r>
          </a:p>
          <a:p>
            <a:pPr fontAlgn="base">
              <a:buFont typeface="Wingdings" pitchFamily="2" charset="2"/>
              <a:buChar char="§"/>
            </a:pPr>
            <a:r>
              <a:rPr lang="en-US" sz="2000" dirty="0">
                <a:latin typeface="Candara" panose="020E0502030303020204" pitchFamily="34" charset="0"/>
              </a:rPr>
              <a:t>We also used a CSV file from </a:t>
            </a:r>
            <a:r>
              <a:rPr lang="en-US" sz="2000" dirty="0" err="1">
                <a:latin typeface="Candara" panose="020E0502030303020204" pitchFamily="34" charset="0"/>
              </a:rPr>
              <a:t>Airtable</a:t>
            </a:r>
            <a:r>
              <a:rPr lang="en-US" sz="2000" dirty="0">
                <a:latin typeface="Candara" panose="020E0502030303020204" pitchFamily="34" charset="0"/>
              </a:rPr>
              <a:t> which provided thorough information. Such as specified weapons and armor data, along with recipes for cooked foods.</a:t>
            </a:r>
          </a:p>
          <a:p>
            <a:pPr fontAlgn="base">
              <a:buFont typeface="Wingdings" pitchFamily="2" charset="2"/>
              <a:buChar char="§"/>
            </a:pPr>
            <a:r>
              <a:rPr lang="en-US" sz="2000" dirty="0">
                <a:latin typeface="Candara" panose="020E0502030303020204" pitchFamily="34" charset="0"/>
              </a:rPr>
              <a:t>The biggest challenge was writing the correct code to help us extract exactly what we needed while leaving behind anything that wasn’t useful. </a:t>
            </a:r>
          </a:p>
          <a:p>
            <a:endParaRPr lang="en-US" sz="2000" dirty="0"/>
          </a:p>
        </p:txBody>
      </p:sp>
      <p:sp>
        <p:nvSpPr>
          <p:cNvPr id="7" name="Text Placeholder 35">
            <a:extLst>
              <a:ext uri="{FF2B5EF4-FFF2-40B4-BE49-F238E27FC236}">
                <a16:creationId xmlns:a16="http://schemas.microsoft.com/office/drawing/2014/main" id="{4A159805-8264-4141-83D1-209C84724AEC}"/>
              </a:ext>
            </a:extLst>
          </p:cNvPr>
          <p:cNvSpPr txBox="1">
            <a:spLocks/>
          </p:cNvSpPr>
          <p:nvPr/>
        </p:nvSpPr>
        <p:spPr>
          <a:xfrm>
            <a:off x="278956" y="3937191"/>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dirty="0">
                <a:latin typeface="Hylia Serif Beta" pitchFamily="2" charset="0"/>
              </a:rPr>
              <a:t>Game Elements</a:t>
            </a:r>
          </a:p>
        </p:txBody>
      </p:sp>
      <p:sp>
        <p:nvSpPr>
          <p:cNvPr id="8" name="Content Placeholder 33">
            <a:extLst>
              <a:ext uri="{FF2B5EF4-FFF2-40B4-BE49-F238E27FC236}">
                <a16:creationId xmlns:a16="http://schemas.microsoft.com/office/drawing/2014/main" id="{2F771D22-658E-E845-BD2F-0EE5A7199145}"/>
              </a:ext>
            </a:extLst>
          </p:cNvPr>
          <p:cNvSpPr txBox="1">
            <a:spLocks/>
          </p:cNvSpPr>
          <p:nvPr/>
        </p:nvSpPr>
        <p:spPr>
          <a:xfrm>
            <a:off x="278956" y="4761103"/>
            <a:ext cx="5157787" cy="1926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base">
              <a:buFont typeface="+mj-lt"/>
              <a:buAutoNum type="arabicPeriod"/>
            </a:pPr>
            <a:r>
              <a:rPr lang="en-US" sz="2000" dirty="0">
                <a:latin typeface="Candara" panose="020E0502030303020204" pitchFamily="34" charset="0"/>
              </a:rPr>
              <a:t>Weapons</a:t>
            </a:r>
          </a:p>
          <a:p>
            <a:pPr marL="457200" indent="-457200" fontAlgn="base">
              <a:buFont typeface="+mj-lt"/>
              <a:buAutoNum type="arabicPeriod"/>
            </a:pPr>
            <a:r>
              <a:rPr lang="en-US" sz="2000" dirty="0">
                <a:latin typeface="Candara" panose="020E0502030303020204" pitchFamily="34" charset="0"/>
              </a:rPr>
              <a:t>Armor</a:t>
            </a:r>
          </a:p>
          <a:p>
            <a:pPr marL="457200" indent="-457200" fontAlgn="base">
              <a:buFont typeface="+mj-lt"/>
              <a:buAutoNum type="arabicPeriod"/>
            </a:pPr>
            <a:r>
              <a:rPr lang="en-US" sz="2000" dirty="0">
                <a:latin typeface="Candara" panose="020E0502030303020204" pitchFamily="34" charset="0"/>
              </a:rPr>
              <a:t>Monsters</a:t>
            </a:r>
          </a:p>
          <a:p>
            <a:pPr marL="457200" indent="-457200" fontAlgn="base">
              <a:buFont typeface="+mj-lt"/>
              <a:buAutoNum type="arabicPeriod"/>
            </a:pPr>
            <a:r>
              <a:rPr lang="en-US" sz="2000" dirty="0">
                <a:latin typeface="Candara" panose="020E0502030303020204" pitchFamily="34" charset="0"/>
              </a:rPr>
              <a:t>Food</a:t>
            </a:r>
          </a:p>
        </p:txBody>
      </p:sp>
    </p:spTree>
    <p:extLst>
      <p:ext uri="{BB962C8B-B14F-4D97-AF65-F5344CB8AC3E}">
        <p14:creationId xmlns:p14="http://schemas.microsoft.com/office/powerpoint/2010/main" val="176697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Weapons</a:t>
            </a:r>
          </a:p>
        </p:txBody>
      </p:sp>
      <p:pic>
        <p:nvPicPr>
          <p:cNvPr id="7180" name="Picture 12" descr="Link (Breath of the Wild) | Versus Compendium Wiki | Fandom">
            <a:extLst>
              <a:ext uri="{FF2B5EF4-FFF2-40B4-BE49-F238E27FC236}">
                <a16:creationId xmlns:a16="http://schemas.microsoft.com/office/drawing/2014/main" id="{738B363C-42A3-DD40-9BDA-0944EE6C2C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017" y="1125246"/>
            <a:ext cx="5082011" cy="508201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CB686BF-3B04-DF4C-98E8-32DADCD1C95D}"/>
              </a:ext>
            </a:extLst>
          </p:cNvPr>
          <p:cNvGrpSpPr/>
          <p:nvPr/>
        </p:nvGrpSpPr>
        <p:grpSpPr>
          <a:xfrm>
            <a:off x="469718" y="3302181"/>
            <a:ext cx="6153316" cy="1176892"/>
            <a:chOff x="214888" y="3302181"/>
            <a:chExt cx="6153316" cy="1176892"/>
          </a:xfrm>
        </p:grpSpPr>
        <p:pic>
          <p:nvPicPr>
            <p:cNvPr id="7172" name="Picture 4" descr="BoTW] Is there a way to recover weapons and shields in Breath of The Wild?  Is there a Blacksmith as in other RPG games? : zelda">
              <a:extLst>
                <a:ext uri="{FF2B5EF4-FFF2-40B4-BE49-F238E27FC236}">
                  <a16:creationId xmlns:a16="http://schemas.microsoft.com/office/drawing/2014/main" id="{A127221E-4C18-F84F-AAEF-4BF99DC5C1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9185" b="80694"/>
            <a:stretch/>
          </p:blipFill>
          <p:spPr bwMode="auto">
            <a:xfrm>
              <a:off x="214888" y="3302181"/>
              <a:ext cx="1268908" cy="11768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BoTW] Is there a way to recover weapons and shields in Breath of The Wild?  Is there a Blacksmith as in other RPG games? : zelda">
              <a:extLst>
                <a:ext uri="{FF2B5EF4-FFF2-40B4-BE49-F238E27FC236}">
                  <a16:creationId xmlns:a16="http://schemas.microsoft.com/office/drawing/2014/main" id="{D02601C7-49C4-9C41-8F88-E48D1B18C5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274" t="120" r="19911" b="80574"/>
            <a:stretch/>
          </p:blipFill>
          <p:spPr bwMode="auto">
            <a:xfrm>
              <a:off x="1843024" y="3302181"/>
              <a:ext cx="1268908" cy="11768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BoTW] Is there a way to recover weapons and shields in Breath of The Wild?  Is there a Blacksmith as in other RPG games? : zelda">
              <a:extLst>
                <a:ext uri="{FF2B5EF4-FFF2-40B4-BE49-F238E27FC236}">
                  <a16:creationId xmlns:a16="http://schemas.microsoft.com/office/drawing/2014/main" id="{967AD8BB-2997-7842-AE07-50B47F2603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647" t="20613" r="38538" b="60081"/>
            <a:stretch/>
          </p:blipFill>
          <p:spPr bwMode="auto">
            <a:xfrm>
              <a:off x="5099296" y="3302181"/>
              <a:ext cx="1268908" cy="117689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BoTW] Is there a way to recover weapons and shields in Breath of The Wild?  Is there a Blacksmith as in other RPG games? : zelda">
              <a:extLst>
                <a:ext uri="{FF2B5EF4-FFF2-40B4-BE49-F238E27FC236}">
                  <a16:creationId xmlns:a16="http://schemas.microsoft.com/office/drawing/2014/main" id="{CC11FA86-8931-A54E-ABF3-137D5B6AD3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44" t="19831" r="20041" b="60863"/>
            <a:stretch/>
          </p:blipFill>
          <p:spPr bwMode="auto">
            <a:xfrm>
              <a:off x="3471160" y="3302181"/>
              <a:ext cx="1268908" cy="11768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6907A1A6-C30C-8F44-A672-12402D718887}"/>
              </a:ext>
            </a:extLst>
          </p:cNvPr>
          <p:cNvGrpSpPr/>
          <p:nvPr/>
        </p:nvGrpSpPr>
        <p:grpSpPr>
          <a:xfrm>
            <a:off x="501324" y="1516786"/>
            <a:ext cx="6419423" cy="1264209"/>
            <a:chOff x="246494" y="1561756"/>
            <a:chExt cx="6419423" cy="1264209"/>
          </a:xfrm>
        </p:grpSpPr>
        <p:pic>
          <p:nvPicPr>
            <p:cNvPr id="18" name="Picture 4" descr="BoTW] Is there a way to recover weapons and shields in Breath of The Wild?  Is there a Blacksmith as in other RPG games? : zelda">
              <a:extLst>
                <a:ext uri="{FF2B5EF4-FFF2-40B4-BE49-F238E27FC236}">
                  <a16:creationId xmlns:a16="http://schemas.microsoft.com/office/drawing/2014/main" id="{16EB89C7-2417-E248-8ABF-034D7CB19D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641" t="39885" r="39077" b="40809"/>
            <a:stretch/>
          </p:blipFill>
          <p:spPr bwMode="auto">
            <a:xfrm>
              <a:off x="1933010" y="1605414"/>
              <a:ext cx="1358312" cy="11768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BoTW] Is there a way to recover weapons and shields in Breath of The Wild?  Is there a Blacksmith as in other RPG games? : zelda">
              <a:extLst>
                <a:ext uri="{FF2B5EF4-FFF2-40B4-BE49-F238E27FC236}">
                  <a16:creationId xmlns:a16="http://schemas.microsoft.com/office/drawing/2014/main" id="{BA199C88-FAFA-6943-AD82-7AE4FBEBB2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810" t="80920" r="18908" b="-460"/>
            <a:stretch/>
          </p:blipFill>
          <p:spPr bwMode="auto">
            <a:xfrm>
              <a:off x="246494" y="1598268"/>
              <a:ext cx="1358312" cy="119118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BoTW] Is there a way to recover weapons and shields in Breath of The Wild?  Is there a Blacksmith as in other RPG games? : zelda">
              <a:extLst>
                <a:ext uri="{FF2B5EF4-FFF2-40B4-BE49-F238E27FC236}">
                  <a16:creationId xmlns:a16="http://schemas.microsoft.com/office/drawing/2014/main" id="{CD4678F6-11C3-794C-A1B7-DBEE8B438A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9735" t="38793" r="-2017" b="40492"/>
            <a:stretch/>
          </p:blipFill>
          <p:spPr bwMode="auto">
            <a:xfrm>
              <a:off x="3619526" y="1561756"/>
              <a:ext cx="1359875" cy="126420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BoTW] Is there a way to recover weapons and shields in Breath of The Wild?  Is there a Blacksmith as in other RPG games? : zelda">
              <a:extLst>
                <a:ext uri="{FF2B5EF4-FFF2-40B4-BE49-F238E27FC236}">
                  <a16:creationId xmlns:a16="http://schemas.microsoft.com/office/drawing/2014/main" id="{6C98E8D1-DD25-A04D-898C-F6116D0D4B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928" t="59553" r="-1210" b="19708"/>
            <a:stretch/>
          </p:blipFill>
          <p:spPr bwMode="auto">
            <a:xfrm>
              <a:off x="5307605" y="1561756"/>
              <a:ext cx="1358312" cy="12642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EDB0E97B-67D4-C04A-BE0C-527FFE5FE103}"/>
              </a:ext>
            </a:extLst>
          </p:cNvPr>
          <p:cNvGrpSpPr/>
          <p:nvPr/>
        </p:nvGrpSpPr>
        <p:grpSpPr>
          <a:xfrm>
            <a:off x="312765" y="4961171"/>
            <a:ext cx="6400224" cy="1176893"/>
            <a:chOff x="57935" y="4961171"/>
            <a:chExt cx="6400224" cy="1176893"/>
          </a:xfrm>
        </p:grpSpPr>
        <p:pic>
          <p:nvPicPr>
            <p:cNvPr id="7174" name="Picture 6" descr="Ancient Bow - Zelda Wiki">
              <a:extLst>
                <a:ext uri="{FF2B5EF4-FFF2-40B4-BE49-F238E27FC236}">
                  <a16:creationId xmlns:a16="http://schemas.microsoft.com/office/drawing/2014/main" id="{56483056-070B-054E-91B0-F759C8B210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368734">
              <a:off x="3339866" y="4961171"/>
              <a:ext cx="1528433" cy="117689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alcon Bow - Zelda Wiki">
              <a:extLst>
                <a:ext uri="{FF2B5EF4-FFF2-40B4-BE49-F238E27FC236}">
                  <a16:creationId xmlns:a16="http://schemas.microsoft.com/office/drawing/2014/main" id="{72BF9F9F-270C-3D4C-BBF7-C210DF83A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368734">
              <a:off x="1774379" y="5029403"/>
              <a:ext cx="1431856" cy="104042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oyal Bow - Zelda Wiki">
              <a:extLst>
                <a:ext uri="{FF2B5EF4-FFF2-40B4-BE49-F238E27FC236}">
                  <a16:creationId xmlns:a16="http://schemas.microsoft.com/office/drawing/2014/main" id="{6E28EA7F-57D0-8444-8871-9C5AF9CC4A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368734">
              <a:off x="57935" y="5060166"/>
              <a:ext cx="1582813" cy="97890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avage Lynel Bow - Zelda Wiki">
              <a:extLst>
                <a:ext uri="{FF2B5EF4-FFF2-40B4-BE49-F238E27FC236}">
                  <a16:creationId xmlns:a16="http://schemas.microsoft.com/office/drawing/2014/main" id="{E4684D44-0A46-0749-9B3D-A5BA07295B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368734">
              <a:off x="5001931" y="5020080"/>
              <a:ext cx="1456228" cy="1059075"/>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itle 32">
            <a:extLst>
              <a:ext uri="{FF2B5EF4-FFF2-40B4-BE49-F238E27FC236}">
                <a16:creationId xmlns:a16="http://schemas.microsoft.com/office/drawing/2014/main" id="{B2E6FC56-69C7-4545-AAC4-18112E90D470}"/>
              </a:ext>
            </a:extLst>
          </p:cNvPr>
          <p:cNvSpPr txBox="1">
            <a:spLocks/>
          </p:cNvSpPr>
          <p:nvPr/>
        </p:nvSpPr>
        <p:spPr>
          <a:xfrm>
            <a:off x="278956" y="1389899"/>
            <a:ext cx="977827"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Hylia Serif Beta" pitchFamily="2" charset="0"/>
              </a:rPr>
              <a:t>Swords</a:t>
            </a:r>
          </a:p>
        </p:txBody>
      </p:sp>
      <p:sp>
        <p:nvSpPr>
          <p:cNvPr id="43" name="Title 32">
            <a:extLst>
              <a:ext uri="{FF2B5EF4-FFF2-40B4-BE49-F238E27FC236}">
                <a16:creationId xmlns:a16="http://schemas.microsoft.com/office/drawing/2014/main" id="{AFECAF07-0EDB-624F-B2AE-F40860F523F3}"/>
              </a:ext>
            </a:extLst>
          </p:cNvPr>
          <p:cNvSpPr txBox="1">
            <a:spLocks/>
          </p:cNvSpPr>
          <p:nvPr/>
        </p:nvSpPr>
        <p:spPr>
          <a:xfrm>
            <a:off x="278956" y="2969505"/>
            <a:ext cx="977827"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Hylia Serif Beta" pitchFamily="2" charset="0"/>
              </a:rPr>
              <a:t>Shields</a:t>
            </a:r>
          </a:p>
        </p:txBody>
      </p:sp>
      <p:sp>
        <p:nvSpPr>
          <p:cNvPr id="44" name="Title 32">
            <a:extLst>
              <a:ext uri="{FF2B5EF4-FFF2-40B4-BE49-F238E27FC236}">
                <a16:creationId xmlns:a16="http://schemas.microsoft.com/office/drawing/2014/main" id="{123AB7F3-AA66-464A-A404-2FE28EEACBF4}"/>
              </a:ext>
            </a:extLst>
          </p:cNvPr>
          <p:cNvSpPr txBox="1">
            <a:spLocks/>
          </p:cNvSpPr>
          <p:nvPr/>
        </p:nvSpPr>
        <p:spPr>
          <a:xfrm>
            <a:off x="278956" y="4579091"/>
            <a:ext cx="977827"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Hylia Serif Beta" pitchFamily="2" charset="0"/>
              </a:rPr>
              <a:t>Bows</a:t>
            </a:r>
          </a:p>
        </p:txBody>
      </p:sp>
    </p:spTree>
    <p:extLst>
      <p:ext uri="{BB962C8B-B14F-4D97-AF65-F5344CB8AC3E}">
        <p14:creationId xmlns:p14="http://schemas.microsoft.com/office/powerpoint/2010/main" val="18255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4E3BD8B-CBB0-AA41-BB06-7DBEF5A7B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8398" y="1495616"/>
            <a:ext cx="7903602" cy="4119963"/>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Weapons Strength and Durability</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7" y="1738496"/>
            <a:ext cx="3903300" cy="4605153"/>
          </a:xfrm>
        </p:spPr>
        <p:txBody>
          <a:bodyPr>
            <a:normAutofit/>
          </a:bodyPr>
          <a:lstStyle/>
          <a:p>
            <a:pPr fontAlgn="base">
              <a:buFont typeface="Wingdings" pitchFamily="2" charset="2"/>
              <a:buChar char="§"/>
            </a:pPr>
            <a:r>
              <a:rPr lang="en-US" sz="2000" dirty="0">
                <a:latin typeface="Candara" panose="020E0502030303020204" pitchFamily="34" charset="0"/>
              </a:rPr>
              <a:t>There is not a strong correlation in between strength and durability amongst weapons </a:t>
            </a:r>
          </a:p>
          <a:p>
            <a:pPr fontAlgn="base">
              <a:buFont typeface="Wingdings" pitchFamily="2" charset="2"/>
              <a:buChar char="§"/>
            </a:pPr>
            <a:r>
              <a:rPr lang="en-US" sz="2000" dirty="0">
                <a:latin typeface="Candara" panose="020E0502030303020204" pitchFamily="34" charset="0"/>
              </a:rPr>
              <a:t>Top Weapon Choices : Boulder Breaker, </a:t>
            </a:r>
            <a:r>
              <a:rPr lang="en-US" sz="2000" dirty="0" err="1">
                <a:latin typeface="Candara" panose="020E0502030303020204" pitchFamily="34" charset="0"/>
              </a:rPr>
              <a:t>Biggoron’s</a:t>
            </a:r>
            <a:r>
              <a:rPr lang="en-US" sz="2000" dirty="0">
                <a:latin typeface="Candara" panose="020E0502030303020204" pitchFamily="34" charset="0"/>
              </a:rPr>
              <a:t> Sword,  and Savage </a:t>
            </a:r>
            <a:r>
              <a:rPr lang="en-US" sz="2000" dirty="0" err="1">
                <a:latin typeface="Candara" panose="020E0502030303020204" pitchFamily="34" charset="0"/>
              </a:rPr>
              <a:t>Lynel</a:t>
            </a:r>
            <a:r>
              <a:rPr lang="en-US" sz="2000" dirty="0">
                <a:latin typeface="Candara" panose="020E0502030303020204" pitchFamily="34" charset="0"/>
              </a:rPr>
              <a:t> Crusher. </a:t>
            </a:r>
          </a:p>
        </p:txBody>
      </p:sp>
      <p:pic>
        <p:nvPicPr>
          <p:cNvPr id="3076" name="Picture 4" descr="Boulder Breaker - Zelda Dungeon Wiki">
            <a:extLst>
              <a:ext uri="{FF2B5EF4-FFF2-40B4-BE49-F238E27FC236}">
                <a16:creationId xmlns:a16="http://schemas.microsoft.com/office/drawing/2014/main" id="{99BD7F98-664D-9744-BC42-5ABC39A55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817" y="4070752"/>
            <a:ext cx="1476064" cy="14760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iggoron's Sword - Zelda Wiki">
            <a:extLst>
              <a:ext uri="{FF2B5EF4-FFF2-40B4-BE49-F238E27FC236}">
                <a16:creationId xmlns:a16="http://schemas.microsoft.com/office/drawing/2014/main" id="{0A45AE4E-7037-5C4F-BAB8-C43764B2C7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746141">
            <a:off x="1738521" y="3954879"/>
            <a:ext cx="1346853" cy="17078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avage Lynel Crusher - Zelda Dungeon Wiki">
            <a:extLst>
              <a:ext uri="{FF2B5EF4-FFF2-40B4-BE49-F238E27FC236}">
                <a16:creationId xmlns:a16="http://schemas.microsoft.com/office/drawing/2014/main" id="{874EF2FE-2797-EF4F-BE97-F4ED7CA13C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9694" y="4070752"/>
            <a:ext cx="1476064" cy="147606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2">
            <a:extLst>
              <a:ext uri="{FF2B5EF4-FFF2-40B4-BE49-F238E27FC236}">
                <a16:creationId xmlns:a16="http://schemas.microsoft.com/office/drawing/2014/main" id="{4F1E928F-8EEB-8A4D-BBE3-C845837F54C3}"/>
              </a:ext>
            </a:extLst>
          </p:cNvPr>
          <p:cNvSpPr txBox="1">
            <a:spLocks/>
          </p:cNvSpPr>
          <p:nvPr/>
        </p:nvSpPr>
        <p:spPr>
          <a:xfrm>
            <a:off x="152724" y="5597413"/>
            <a:ext cx="977827"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Hylia Serif Beta" pitchFamily="2" charset="0"/>
              </a:rPr>
              <a:t>Boulder Breaker</a:t>
            </a:r>
          </a:p>
        </p:txBody>
      </p:sp>
      <p:sp>
        <p:nvSpPr>
          <p:cNvPr id="12" name="Title 32">
            <a:extLst>
              <a:ext uri="{FF2B5EF4-FFF2-40B4-BE49-F238E27FC236}">
                <a16:creationId xmlns:a16="http://schemas.microsoft.com/office/drawing/2014/main" id="{6040E762-C242-8E47-BE1C-74C68DE23F56}"/>
              </a:ext>
            </a:extLst>
          </p:cNvPr>
          <p:cNvSpPr txBox="1">
            <a:spLocks/>
          </p:cNvSpPr>
          <p:nvPr/>
        </p:nvSpPr>
        <p:spPr>
          <a:xfrm>
            <a:off x="1346523" y="5597413"/>
            <a:ext cx="1193477"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latin typeface="Hylia Serif Beta" pitchFamily="2" charset="0"/>
              </a:rPr>
              <a:t>Biggoron’s</a:t>
            </a:r>
            <a:r>
              <a:rPr lang="en-US" sz="1400" dirty="0">
                <a:latin typeface="Hylia Serif Beta" pitchFamily="2" charset="0"/>
              </a:rPr>
              <a:t> Sword</a:t>
            </a:r>
          </a:p>
        </p:txBody>
      </p:sp>
      <p:sp>
        <p:nvSpPr>
          <p:cNvPr id="13" name="Title 32">
            <a:extLst>
              <a:ext uri="{FF2B5EF4-FFF2-40B4-BE49-F238E27FC236}">
                <a16:creationId xmlns:a16="http://schemas.microsoft.com/office/drawing/2014/main" id="{37E32D1E-48C1-E84B-A7EC-4FFE373C9122}"/>
              </a:ext>
            </a:extLst>
          </p:cNvPr>
          <p:cNvSpPr txBox="1">
            <a:spLocks/>
          </p:cNvSpPr>
          <p:nvPr/>
        </p:nvSpPr>
        <p:spPr>
          <a:xfrm>
            <a:off x="2852786" y="5597413"/>
            <a:ext cx="1193477"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Hylia Serif Beta" pitchFamily="2" charset="0"/>
              </a:rPr>
              <a:t>Savage </a:t>
            </a:r>
            <a:r>
              <a:rPr lang="en-US" sz="1400" dirty="0" err="1">
                <a:latin typeface="Hylia Serif Beta" pitchFamily="2" charset="0"/>
              </a:rPr>
              <a:t>Lynel</a:t>
            </a:r>
            <a:r>
              <a:rPr lang="en-US" sz="1400" dirty="0">
                <a:latin typeface="Hylia Serif Beta" pitchFamily="2" charset="0"/>
              </a:rPr>
              <a:t> Crusher</a:t>
            </a:r>
          </a:p>
        </p:txBody>
      </p:sp>
    </p:spTree>
    <p:extLst>
      <p:ext uri="{BB962C8B-B14F-4D97-AF65-F5344CB8AC3E}">
        <p14:creationId xmlns:p14="http://schemas.microsoft.com/office/powerpoint/2010/main" val="3607424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Shield Strength and Durability</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7" y="1738496"/>
            <a:ext cx="4922630" cy="4605153"/>
          </a:xfrm>
        </p:spPr>
        <p:txBody>
          <a:bodyPr>
            <a:normAutofit/>
          </a:bodyPr>
          <a:lstStyle/>
          <a:p>
            <a:pPr fontAlgn="base">
              <a:buFont typeface="Wingdings" pitchFamily="2" charset="2"/>
              <a:buChar char="§"/>
            </a:pPr>
            <a:r>
              <a:rPr lang="en-US" sz="2000" dirty="0">
                <a:latin typeface="Candara" panose="020E0502030303020204" pitchFamily="34" charset="0"/>
              </a:rPr>
              <a:t>There is a strong positive correlation amongst most shields aside from  the </a:t>
            </a:r>
            <a:r>
              <a:rPr lang="en-US" sz="2000" dirty="0" err="1">
                <a:latin typeface="Candara" panose="020E0502030303020204" pitchFamily="34" charset="0"/>
              </a:rPr>
              <a:t>Hylian</a:t>
            </a:r>
            <a:r>
              <a:rPr lang="en-US" sz="2000" dirty="0">
                <a:latin typeface="Candara" panose="020E0502030303020204" pitchFamily="34" charset="0"/>
              </a:rPr>
              <a:t> Shield being the only outlier </a:t>
            </a:r>
          </a:p>
          <a:p>
            <a:pPr fontAlgn="base">
              <a:buFont typeface="Wingdings" pitchFamily="2" charset="2"/>
              <a:buChar char="§"/>
            </a:pPr>
            <a:r>
              <a:rPr lang="en-US" sz="2000" dirty="0">
                <a:latin typeface="Candara" panose="020E0502030303020204" pitchFamily="34" charset="0"/>
              </a:rPr>
              <a:t>Top Shield Choices: </a:t>
            </a:r>
            <a:r>
              <a:rPr lang="en-US" sz="2000" dirty="0" err="1">
                <a:latin typeface="Candara" panose="020E0502030303020204" pitchFamily="34" charset="0"/>
              </a:rPr>
              <a:t>Hylian</a:t>
            </a:r>
            <a:r>
              <a:rPr lang="en-US" sz="2000" dirty="0">
                <a:latin typeface="Candara" panose="020E0502030303020204" pitchFamily="34" charset="0"/>
              </a:rPr>
              <a:t> Shield, Hero’s Shield,  Ancient Shield , and </a:t>
            </a:r>
            <a:r>
              <a:rPr lang="en-US" sz="2000" dirty="0" err="1">
                <a:latin typeface="Candara" panose="020E0502030303020204" pitchFamily="34" charset="0"/>
              </a:rPr>
              <a:t>Daybreaker</a:t>
            </a:r>
            <a:endParaRPr lang="en-US" sz="2000" dirty="0">
              <a:latin typeface="Candara" panose="020E0502030303020204" pitchFamily="34" charset="0"/>
            </a:endParaRPr>
          </a:p>
        </p:txBody>
      </p:sp>
      <p:pic>
        <p:nvPicPr>
          <p:cNvPr id="13314" name="Picture 2">
            <a:extLst>
              <a:ext uri="{FF2B5EF4-FFF2-40B4-BE49-F238E27FC236}">
                <a16:creationId xmlns:a16="http://schemas.microsoft.com/office/drawing/2014/main" id="{50152744-9133-3245-AFB4-77C8228B5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694" y="1495616"/>
            <a:ext cx="6691065" cy="41154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oTW] Is there a way to recover weapons and shields in Breath of The Wild?  Is there a Blacksmith as in other RPG games? : zelda">
            <a:extLst>
              <a:ext uri="{FF2B5EF4-FFF2-40B4-BE49-F238E27FC236}">
                <a16:creationId xmlns:a16="http://schemas.microsoft.com/office/drawing/2014/main" id="{025B72D1-EEE9-664C-ACAF-68E8F61265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9185" b="80694"/>
          <a:stretch/>
        </p:blipFill>
        <p:spPr bwMode="auto">
          <a:xfrm>
            <a:off x="824783" y="3429000"/>
            <a:ext cx="1268908" cy="11768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oTW] Is there a way to recover weapons and shields in Breath of The Wild?  Is there a Blacksmith as in other RPG games? : zelda">
            <a:extLst>
              <a:ext uri="{FF2B5EF4-FFF2-40B4-BE49-F238E27FC236}">
                <a16:creationId xmlns:a16="http://schemas.microsoft.com/office/drawing/2014/main" id="{9496996E-37A2-A845-85CC-A7066F6E30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647" t="20613" r="38538" b="60081"/>
          <a:stretch/>
        </p:blipFill>
        <p:spPr bwMode="auto">
          <a:xfrm>
            <a:off x="3096657" y="4946312"/>
            <a:ext cx="1268908" cy="11768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oTW] Is there a way to recover weapons and shields in Breath of The Wild?  Is there a Blacksmith as in other RPG games? : zelda">
            <a:extLst>
              <a:ext uri="{FF2B5EF4-FFF2-40B4-BE49-F238E27FC236}">
                <a16:creationId xmlns:a16="http://schemas.microsoft.com/office/drawing/2014/main" id="{B23804D9-BDAF-414E-83D8-17EFE2DFE5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144" t="19831" r="20041" b="60863"/>
          <a:stretch/>
        </p:blipFill>
        <p:spPr bwMode="auto">
          <a:xfrm>
            <a:off x="723183" y="4946312"/>
            <a:ext cx="1268908" cy="117689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BoTW] Is there a way to recover weapons and shields in Breath of The Wild?  Is there a Blacksmith as in other RPG games? : zelda">
            <a:extLst>
              <a:ext uri="{FF2B5EF4-FFF2-40B4-BE49-F238E27FC236}">
                <a16:creationId xmlns:a16="http://schemas.microsoft.com/office/drawing/2014/main" id="{32D2EA35-CFE6-B546-BE8B-231CE217BA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122" t="41875" r="61543" b="41458"/>
          <a:stretch/>
        </p:blipFill>
        <p:spPr bwMode="auto">
          <a:xfrm>
            <a:off x="3172250" y="3479600"/>
            <a:ext cx="1117722" cy="1016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32">
            <a:extLst>
              <a:ext uri="{FF2B5EF4-FFF2-40B4-BE49-F238E27FC236}">
                <a16:creationId xmlns:a16="http://schemas.microsoft.com/office/drawing/2014/main" id="{D42F2174-96C7-8749-A995-1518F95EF17D}"/>
              </a:ext>
            </a:extLst>
          </p:cNvPr>
          <p:cNvSpPr txBox="1">
            <a:spLocks/>
          </p:cNvSpPr>
          <p:nvPr/>
        </p:nvSpPr>
        <p:spPr>
          <a:xfrm>
            <a:off x="596456" y="6030537"/>
            <a:ext cx="1546369"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Hylia Serif Beta" pitchFamily="2" charset="0"/>
              </a:rPr>
              <a:t>Ancient Shield</a:t>
            </a:r>
          </a:p>
        </p:txBody>
      </p:sp>
      <p:sp>
        <p:nvSpPr>
          <p:cNvPr id="14" name="Title 32">
            <a:extLst>
              <a:ext uri="{FF2B5EF4-FFF2-40B4-BE49-F238E27FC236}">
                <a16:creationId xmlns:a16="http://schemas.microsoft.com/office/drawing/2014/main" id="{ACC3D5F8-1E17-5C46-85AA-A115213E5B9C}"/>
              </a:ext>
            </a:extLst>
          </p:cNvPr>
          <p:cNvSpPr txBox="1">
            <a:spLocks/>
          </p:cNvSpPr>
          <p:nvPr/>
        </p:nvSpPr>
        <p:spPr>
          <a:xfrm>
            <a:off x="2957017" y="4397265"/>
            <a:ext cx="1396169"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Hylia Serif Beta" pitchFamily="2" charset="0"/>
              </a:rPr>
              <a:t>Hero’s Shield</a:t>
            </a:r>
          </a:p>
        </p:txBody>
      </p:sp>
      <p:sp>
        <p:nvSpPr>
          <p:cNvPr id="15" name="Title 32">
            <a:extLst>
              <a:ext uri="{FF2B5EF4-FFF2-40B4-BE49-F238E27FC236}">
                <a16:creationId xmlns:a16="http://schemas.microsoft.com/office/drawing/2014/main" id="{AB5FEDF9-1528-304E-9A52-F827C008A633}"/>
              </a:ext>
            </a:extLst>
          </p:cNvPr>
          <p:cNvSpPr txBox="1">
            <a:spLocks/>
          </p:cNvSpPr>
          <p:nvPr/>
        </p:nvSpPr>
        <p:spPr>
          <a:xfrm>
            <a:off x="641637" y="4420119"/>
            <a:ext cx="1350454"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latin typeface="Hylia Serif Beta" pitchFamily="2" charset="0"/>
              </a:rPr>
              <a:t>Hylian</a:t>
            </a:r>
            <a:r>
              <a:rPr lang="en-US" sz="1400" dirty="0">
                <a:latin typeface="Hylia Serif Beta" pitchFamily="2" charset="0"/>
              </a:rPr>
              <a:t> Shield</a:t>
            </a:r>
          </a:p>
        </p:txBody>
      </p:sp>
      <p:sp>
        <p:nvSpPr>
          <p:cNvPr id="16" name="Title 32">
            <a:extLst>
              <a:ext uri="{FF2B5EF4-FFF2-40B4-BE49-F238E27FC236}">
                <a16:creationId xmlns:a16="http://schemas.microsoft.com/office/drawing/2014/main" id="{EB9A4F6B-42C4-414E-B9D1-7DB6B4803990}"/>
              </a:ext>
            </a:extLst>
          </p:cNvPr>
          <p:cNvSpPr txBox="1">
            <a:spLocks/>
          </p:cNvSpPr>
          <p:nvPr/>
        </p:nvSpPr>
        <p:spPr>
          <a:xfrm>
            <a:off x="3004461" y="6010162"/>
            <a:ext cx="1285602"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latin typeface="Hylia Serif Beta" pitchFamily="2" charset="0"/>
              </a:rPr>
              <a:t>Daybreaker</a:t>
            </a:r>
            <a:endParaRPr lang="en-US" sz="1400" dirty="0">
              <a:latin typeface="Hylia Serif Beta" pitchFamily="2" charset="0"/>
            </a:endParaRPr>
          </a:p>
        </p:txBody>
      </p:sp>
    </p:spTree>
    <p:extLst>
      <p:ext uri="{BB962C8B-B14F-4D97-AF65-F5344CB8AC3E}">
        <p14:creationId xmlns:p14="http://schemas.microsoft.com/office/powerpoint/2010/main" val="230853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0335D17C-29DB-8B4E-BEFE-51B1C5689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72" y="1481106"/>
            <a:ext cx="6780211" cy="4129935"/>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Bows Strength and Durability</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7" y="1738496"/>
            <a:ext cx="4922630" cy="4605153"/>
          </a:xfrm>
        </p:spPr>
        <p:txBody>
          <a:bodyPr>
            <a:normAutofit/>
          </a:bodyPr>
          <a:lstStyle/>
          <a:p>
            <a:pPr fontAlgn="base">
              <a:buFont typeface="Wingdings" pitchFamily="2" charset="2"/>
              <a:buChar char="§"/>
            </a:pPr>
            <a:r>
              <a:rPr lang="en-US" sz="2000" dirty="0">
                <a:latin typeface="Candara" panose="020E0502030303020204" pitchFamily="34" charset="0"/>
              </a:rPr>
              <a:t>Bows are a reliable weapon for Link due to their toughness and durability.</a:t>
            </a:r>
          </a:p>
          <a:p>
            <a:pPr fontAlgn="base">
              <a:buFont typeface="Wingdings" pitchFamily="2" charset="2"/>
              <a:buChar char="§"/>
            </a:pPr>
            <a:r>
              <a:rPr lang="en-US" sz="2000" dirty="0">
                <a:latin typeface="Candara" panose="020E0502030303020204" pitchFamily="34" charset="0"/>
              </a:rPr>
              <a:t>Top Bow Choices: Bow of Light, Ancient Bow, Twilight Bow</a:t>
            </a:r>
          </a:p>
        </p:txBody>
      </p:sp>
      <p:pic>
        <p:nvPicPr>
          <p:cNvPr id="5" name="Picture 6" descr="Ancient Bow - Zelda Wiki">
            <a:extLst>
              <a:ext uri="{FF2B5EF4-FFF2-40B4-BE49-F238E27FC236}">
                <a16:creationId xmlns:a16="http://schemas.microsoft.com/office/drawing/2014/main" id="{B37D58E1-1ED2-BB49-AE92-6F69B1351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68734">
            <a:off x="2865230" y="3580186"/>
            <a:ext cx="1210441" cy="932039"/>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descr="Bow of Light - Zelda Dungeon Wiki">
            <a:extLst>
              <a:ext uri="{FF2B5EF4-FFF2-40B4-BE49-F238E27FC236}">
                <a16:creationId xmlns:a16="http://schemas.microsoft.com/office/drawing/2014/main" id="{E9E6CBE4-0843-1F40-B662-2C6BDF27D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3" y="3392463"/>
            <a:ext cx="1297218" cy="1297218"/>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Twilight Bow | Zeldapedia | Fandom">
            <a:extLst>
              <a:ext uri="{FF2B5EF4-FFF2-40B4-BE49-F238E27FC236}">
                <a16:creationId xmlns:a16="http://schemas.microsoft.com/office/drawing/2014/main" id="{7FF4674A-A7F7-454A-BE86-DDEDCFA0B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241" y="4932561"/>
            <a:ext cx="1037774" cy="129721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2">
            <a:extLst>
              <a:ext uri="{FF2B5EF4-FFF2-40B4-BE49-F238E27FC236}">
                <a16:creationId xmlns:a16="http://schemas.microsoft.com/office/drawing/2014/main" id="{0DCD8E4D-ABBC-7041-8D8B-0D6B673566C3}"/>
              </a:ext>
            </a:extLst>
          </p:cNvPr>
          <p:cNvSpPr txBox="1">
            <a:spLocks/>
          </p:cNvSpPr>
          <p:nvPr/>
        </p:nvSpPr>
        <p:spPr>
          <a:xfrm>
            <a:off x="641637" y="4420119"/>
            <a:ext cx="1350454"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Hylia Serif Beta" pitchFamily="2" charset="0"/>
              </a:rPr>
              <a:t>Bow of Light</a:t>
            </a:r>
          </a:p>
        </p:txBody>
      </p:sp>
      <p:sp>
        <p:nvSpPr>
          <p:cNvPr id="10" name="Title 32">
            <a:extLst>
              <a:ext uri="{FF2B5EF4-FFF2-40B4-BE49-F238E27FC236}">
                <a16:creationId xmlns:a16="http://schemas.microsoft.com/office/drawing/2014/main" id="{05196D92-9FEB-AB45-B2BE-39DE20A6953A}"/>
              </a:ext>
            </a:extLst>
          </p:cNvPr>
          <p:cNvSpPr txBox="1">
            <a:spLocks/>
          </p:cNvSpPr>
          <p:nvPr/>
        </p:nvSpPr>
        <p:spPr>
          <a:xfrm>
            <a:off x="2785175" y="4420119"/>
            <a:ext cx="1350454"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Hylia Serif Beta" pitchFamily="2" charset="0"/>
              </a:rPr>
              <a:t>Ancient Bow</a:t>
            </a:r>
          </a:p>
        </p:txBody>
      </p:sp>
      <p:sp>
        <p:nvSpPr>
          <p:cNvPr id="11" name="Title 32">
            <a:extLst>
              <a:ext uri="{FF2B5EF4-FFF2-40B4-BE49-F238E27FC236}">
                <a16:creationId xmlns:a16="http://schemas.microsoft.com/office/drawing/2014/main" id="{CEBDD340-384B-3547-AA52-47736863CA09}"/>
              </a:ext>
            </a:extLst>
          </p:cNvPr>
          <p:cNvSpPr txBox="1">
            <a:spLocks/>
          </p:cNvSpPr>
          <p:nvPr/>
        </p:nvSpPr>
        <p:spPr>
          <a:xfrm>
            <a:off x="1649901" y="6129125"/>
            <a:ext cx="1350454" cy="746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Hylia Serif Beta" pitchFamily="2" charset="0"/>
              </a:rPr>
              <a:t>Twilight Bow</a:t>
            </a:r>
          </a:p>
        </p:txBody>
      </p:sp>
    </p:spTree>
    <p:extLst>
      <p:ext uri="{BB962C8B-B14F-4D97-AF65-F5344CB8AC3E}">
        <p14:creationId xmlns:p14="http://schemas.microsoft.com/office/powerpoint/2010/main" val="66507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6" y="170053"/>
            <a:ext cx="10515600" cy="1325563"/>
          </a:xfrm>
        </p:spPr>
        <p:txBody>
          <a:bodyPr>
            <a:normAutofit/>
          </a:bodyPr>
          <a:lstStyle/>
          <a:p>
            <a:r>
              <a:rPr lang="en-US" sz="4000" dirty="0">
                <a:latin typeface="Hylia Serif Beta" pitchFamily="2" charset="0"/>
              </a:rPr>
              <a:t>Armor</a:t>
            </a:r>
          </a:p>
        </p:txBody>
      </p:sp>
      <p:grpSp>
        <p:nvGrpSpPr>
          <p:cNvPr id="15" name="Group 14">
            <a:extLst>
              <a:ext uri="{FF2B5EF4-FFF2-40B4-BE49-F238E27FC236}">
                <a16:creationId xmlns:a16="http://schemas.microsoft.com/office/drawing/2014/main" id="{B3902E08-6DFE-034D-9C41-5F6091B390F4}"/>
              </a:ext>
            </a:extLst>
          </p:cNvPr>
          <p:cNvGrpSpPr/>
          <p:nvPr/>
        </p:nvGrpSpPr>
        <p:grpSpPr>
          <a:xfrm>
            <a:off x="1486136" y="996811"/>
            <a:ext cx="8644459" cy="5746950"/>
            <a:chOff x="1486136" y="1047611"/>
            <a:chExt cx="8644459" cy="5746950"/>
          </a:xfrm>
        </p:grpSpPr>
        <p:grpSp>
          <p:nvGrpSpPr>
            <p:cNvPr id="11" name="Group 10">
              <a:extLst>
                <a:ext uri="{FF2B5EF4-FFF2-40B4-BE49-F238E27FC236}">
                  <a16:creationId xmlns:a16="http://schemas.microsoft.com/office/drawing/2014/main" id="{A550D112-9FFE-984C-AC35-086BE7693331}"/>
                </a:ext>
              </a:extLst>
            </p:cNvPr>
            <p:cNvGrpSpPr/>
            <p:nvPr/>
          </p:nvGrpSpPr>
          <p:grpSpPr>
            <a:xfrm>
              <a:off x="1486136" y="1047611"/>
              <a:ext cx="1988143" cy="5746950"/>
              <a:chOff x="1486136" y="1047611"/>
              <a:chExt cx="1988143" cy="5746950"/>
            </a:xfrm>
          </p:grpSpPr>
          <p:pic>
            <p:nvPicPr>
              <p:cNvPr id="16386" name="Picture 2" descr="Stealth Set - Zelda Wiki">
                <a:extLst>
                  <a:ext uri="{FF2B5EF4-FFF2-40B4-BE49-F238E27FC236}">
                    <a16:creationId xmlns:a16="http://schemas.microsoft.com/office/drawing/2014/main" id="{93CC7E9F-1231-5D40-B335-9921289EC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271" y="1047611"/>
                <a:ext cx="1835872" cy="5362384"/>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32">
                <a:extLst>
                  <a:ext uri="{FF2B5EF4-FFF2-40B4-BE49-F238E27FC236}">
                    <a16:creationId xmlns:a16="http://schemas.microsoft.com/office/drawing/2014/main" id="{3C1858D8-6E19-5A46-AA0D-EFB98375C201}"/>
                  </a:ext>
                </a:extLst>
              </p:cNvPr>
              <p:cNvSpPr txBox="1">
                <a:spLocks/>
              </p:cNvSpPr>
              <p:nvPr/>
            </p:nvSpPr>
            <p:spPr>
              <a:xfrm>
                <a:off x="1486136" y="6409995"/>
                <a:ext cx="1988143"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Stealth Armor Set</a:t>
                </a:r>
              </a:p>
            </p:txBody>
          </p:sp>
        </p:grpSp>
        <p:grpSp>
          <p:nvGrpSpPr>
            <p:cNvPr id="13" name="Group 12">
              <a:extLst>
                <a:ext uri="{FF2B5EF4-FFF2-40B4-BE49-F238E27FC236}">
                  <a16:creationId xmlns:a16="http://schemas.microsoft.com/office/drawing/2014/main" id="{88B30F8A-E89F-A042-A267-CA6EADA5CE9F}"/>
                </a:ext>
              </a:extLst>
            </p:cNvPr>
            <p:cNvGrpSpPr/>
            <p:nvPr/>
          </p:nvGrpSpPr>
          <p:grpSpPr>
            <a:xfrm>
              <a:off x="4783860" y="1047611"/>
              <a:ext cx="1988143" cy="5746950"/>
              <a:chOff x="4783860" y="1047611"/>
              <a:chExt cx="1988143" cy="5746950"/>
            </a:xfrm>
          </p:grpSpPr>
          <p:pic>
            <p:nvPicPr>
              <p:cNvPr id="16388" name="Picture 4" descr="Soldier's Set - Zelda Wiki">
                <a:extLst>
                  <a:ext uri="{FF2B5EF4-FFF2-40B4-BE49-F238E27FC236}">
                    <a16:creationId xmlns:a16="http://schemas.microsoft.com/office/drawing/2014/main" id="{4DCE1605-719D-9E47-982A-1277A0991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3998" y="1047611"/>
                <a:ext cx="1907866" cy="536238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2">
                <a:extLst>
                  <a:ext uri="{FF2B5EF4-FFF2-40B4-BE49-F238E27FC236}">
                    <a16:creationId xmlns:a16="http://schemas.microsoft.com/office/drawing/2014/main" id="{CFE9013E-03BF-6945-9B20-216B75EA1488}"/>
                  </a:ext>
                </a:extLst>
              </p:cNvPr>
              <p:cNvSpPr txBox="1">
                <a:spLocks/>
              </p:cNvSpPr>
              <p:nvPr/>
            </p:nvSpPr>
            <p:spPr>
              <a:xfrm>
                <a:off x="4783860" y="6409995"/>
                <a:ext cx="1988143"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Soldier Armor Set</a:t>
                </a:r>
              </a:p>
            </p:txBody>
          </p:sp>
        </p:grpSp>
        <p:grpSp>
          <p:nvGrpSpPr>
            <p:cNvPr id="14" name="Group 13">
              <a:extLst>
                <a:ext uri="{FF2B5EF4-FFF2-40B4-BE49-F238E27FC236}">
                  <a16:creationId xmlns:a16="http://schemas.microsoft.com/office/drawing/2014/main" id="{939DBA9F-860F-B34B-8221-6BF7F30BFD6A}"/>
                </a:ext>
              </a:extLst>
            </p:cNvPr>
            <p:cNvGrpSpPr/>
            <p:nvPr/>
          </p:nvGrpSpPr>
          <p:grpSpPr>
            <a:xfrm>
              <a:off x="8168112" y="1047611"/>
              <a:ext cx="1962483" cy="5746950"/>
              <a:chOff x="8168112" y="1047611"/>
              <a:chExt cx="1962483" cy="5746950"/>
            </a:xfrm>
          </p:grpSpPr>
          <p:pic>
            <p:nvPicPr>
              <p:cNvPr id="16390" name="Picture 6" descr="Zora Set - Zelda Wiki">
                <a:extLst>
                  <a:ext uri="{FF2B5EF4-FFF2-40B4-BE49-F238E27FC236}">
                    <a16:creationId xmlns:a16="http://schemas.microsoft.com/office/drawing/2014/main" id="{0EFBA68D-9ACC-E44C-8842-39EAB152D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8112" y="1047611"/>
                <a:ext cx="1962483" cy="5362384"/>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32">
                <a:extLst>
                  <a:ext uri="{FF2B5EF4-FFF2-40B4-BE49-F238E27FC236}">
                    <a16:creationId xmlns:a16="http://schemas.microsoft.com/office/drawing/2014/main" id="{DF78E468-251B-F440-B6FA-6D139BD99763}"/>
                  </a:ext>
                </a:extLst>
              </p:cNvPr>
              <p:cNvSpPr txBox="1">
                <a:spLocks/>
              </p:cNvSpPr>
              <p:nvPr/>
            </p:nvSpPr>
            <p:spPr>
              <a:xfrm>
                <a:off x="8311693" y="6409995"/>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Zora Armor Set</a:t>
                </a:r>
              </a:p>
            </p:txBody>
          </p:sp>
        </p:grpSp>
      </p:grpSp>
    </p:spTree>
    <p:extLst>
      <p:ext uri="{BB962C8B-B14F-4D97-AF65-F5344CB8AC3E}">
        <p14:creationId xmlns:p14="http://schemas.microsoft.com/office/powerpoint/2010/main" val="169392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13000" b="-13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49CBD3-959B-324C-BFC0-C50BF7A2A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76" y="1486385"/>
            <a:ext cx="7098821" cy="3571962"/>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32">
            <a:extLst>
              <a:ext uri="{FF2B5EF4-FFF2-40B4-BE49-F238E27FC236}">
                <a16:creationId xmlns:a16="http://schemas.microsoft.com/office/drawing/2014/main" id="{243DBE6C-F33A-DD4E-BD93-A2BEE0B6A96D}"/>
              </a:ext>
            </a:extLst>
          </p:cNvPr>
          <p:cNvSpPr>
            <a:spLocks noGrp="1"/>
          </p:cNvSpPr>
          <p:nvPr>
            <p:ph type="title"/>
          </p:nvPr>
        </p:nvSpPr>
        <p:spPr>
          <a:xfrm>
            <a:off x="278955" y="170053"/>
            <a:ext cx="11473327" cy="1325563"/>
          </a:xfrm>
        </p:spPr>
        <p:txBody>
          <a:bodyPr>
            <a:normAutofit/>
          </a:bodyPr>
          <a:lstStyle/>
          <a:p>
            <a:r>
              <a:rPr lang="en-US" sz="4000" dirty="0">
                <a:latin typeface="Hylia Serif Beta" pitchFamily="2" charset="0"/>
              </a:rPr>
              <a:t>Is Defense the Only Stat You Should Consider?</a:t>
            </a:r>
          </a:p>
        </p:txBody>
      </p:sp>
      <p:sp>
        <p:nvSpPr>
          <p:cNvPr id="34" name="Content Placeholder 33">
            <a:extLst>
              <a:ext uri="{FF2B5EF4-FFF2-40B4-BE49-F238E27FC236}">
                <a16:creationId xmlns:a16="http://schemas.microsoft.com/office/drawing/2014/main" id="{28A18349-8A88-E049-BC72-D48763DBD32A}"/>
              </a:ext>
            </a:extLst>
          </p:cNvPr>
          <p:cNvSpPr>
            <a:spLocks noGrp="1"/>
          </p:cNvSpPr>
          <p:nvPr>
            <p:ph sz="half" idx="2"/>
          </p:nvPr>
        </p:nvSpPr>
        <p:spPr>
          <a:xfrm>
            <a:off x="278955" y="5159947"/>
            <a:ext cx="11386021" cy="1690504"/>
          </a:xfrm>
        </p:spPr>
        <p:txBody>
          <a:bodyPr>
            <a:normAutofit/>
          </a:bodyPr>
          <a:lstStyle/>
          <a:p>
            <a:pPr fontAlgn="base">
              <a:buFont typeface="Wingdings" pitchFamily="2" charset="2"/>
              <a:buChar char="§"/>
            </a:pPr>
            <a:r>
              <a:rPr lang="en-US" sz="2000" dirty="0">
                <a:latin typeface="Candara" panose="020E0502030303020204" pitchFamily="34" charset="0"/>
              </a:rPr>
              <a:t>Although defense is something to consider when choosing armor, wearing a complete armor set can greatly benefit you on your adventure in Hyrule.</a:t>
            </a:r>
          </a:p>
          <a:p>
            <a:pPr fontAlgn="base">
              <a:buFont typeface="Wingdings" pitchFamily="2" charset="2"/>
              <a:buChar char="§"/>
            </a:pPr>
            <a:r>
              <a:rPr lang="en-US" sz="2000" dirty="0">
                <a:latin typeface="Candara" panose="020E0502030303020204" pitchFamily="34" charset="0"/>
              </a:rPr>
              <a:t>If you’re off adventuring in Mount </a:t>
            </a:r>
            <a:r>
              <a:rPr lang="en-US" sz="2000" dirty="0" err="1">
                <a:latin typeface="Candara" panose="020E0502030303020204" pitchFamily="34" charset="0"/>
              </a:rPr>
              <a:t>Hylia</a:t>
            </a:r>
            <a:r>
              <a:rPr lang="en-US" sz="2000" dirty="0">
                <a:latin typeface="Candara" panose="020E0502030303020204" pitchFamily="34" charset="0"/>
              </a:rPr>
              <a:t>, a Warm Doublet will suffice. However, to survive the harsh, unforgiving freezing temperatures of </a:t>
            </a:r>
            <a:r>
              <a:rPr lang="en-US" sz="2000" dirty="0" err="1">
                <a:latin typeface="Candara" panose="020E0502030303020204" pitchFamily="34" charset="0"/>
              </a:rPr>
              <a:t>Hebra</a:t>
            </a:r>
            <a:r>
              <a:rPr lang="en-US" sz="2000" dirty="0">
                <a:latin typeface="Candara" panose="020E0502030303020204" pitchFamily="34" charset="0"/>
              </a:rPr>
              <a:t> Mountains, a </a:t>
            </a:r>
            <a:r>
              <a:rPr lang="en-US" sz="2000" dirty="0" err="1">
                <a:latin typeface="Candara" panose="020E0502030303020204" pitchFamily="34" charset="0"/>
              </a:rPr>
              <a:t>Snowquill</a:t>
            </a:r>
            <a:r>
              <a:rPr lang="en-US" sz="2000" dirty="0">
                <a:latin typeface="Candara" panose="020E0502030303020204" pitchFamily="34" charset="0"/>
              </a:rPr>
              <a:t> set will give you an </a:t>
            </a:r>
            <a:r>
              <a:rPr lang="en-US" sz="2000" dirty="0" err="1">
                <a:latin typeface="Candara" panose="020E0502030303020204" pitchFamily="34" charset="0"/>
              </a:rPr>
              <a:t>unfreezable</a:t>
            </a:r>
            <a:r>
              <a:rPr lang="en-US" sz="2000" dirty="0">
                <a:latin typeface="Candara" panose="020E0502030303020204" pitchFamily="34" charset="0"/>
              </a:rPr>
              <a:t> bonus.</a:t>
            </a:r>
          </a:p>
        </p:txBody>
      </p:sp>
      <p:pic>
        <p:nvPicPr>
          <p:cNvPr id="19462" name="Picture 6" descr="Snowquill Tunic - Zelda Wiki">
            <a:extLst>
              <a:ext uri="{FF2B5EF4-FFF2-40B4-BE49-F238E27FC236}">
                <a16:creationId xmlns:a16="http://schemas.microsoft.com/office/drawing/2014/main" id="{43E7A9C1-B195-0E48-9FB9-8D878077F4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8584" y="222219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a:extLst>
              <a:ext uri="{FF2B5EF4-FFF2-40B4-BE49-F238E27FC236}">
                <a16:creationId xmlns:a16="http://schemas.microsoft.com/office/drawing/2014/main" id="{B9BC2AE3-EC69-0F40-ACDB-0D81D6A3D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3264" y="2222195"/>
            <a:ext cx="1420240" cy="182880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2">
            <a:extLst>
              <a:ext uri="{FF2B5EF4-FFF2-40B4-BE49-F238E27FC236}">
                <a16:creationId xmlns:a16="http://schemas.microsoft.com/office/drawing/2014/main" id="{02E86D45-B7D4-BE4D-8ED0-73B056736E0B}"/>
              </a:ext>
            </a:extLst>
          </p:cNvPr>
          <p:cNvSpPr txBox="1">
            <a:spLocks/>
          </p:cNvSpPr>
          <p:nvPr/>
        </p:nvSpPr>
        <p:spPr>
          <a:xfrm>
            <a:off x="7875724" y="4050995"/>
            <a:ext cx="167532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Hylia Serif Beta" pitchFamily="2" charset="0"/>
              </a:rPr>
              <a:t>Warm Doublet</a:t>
            </a:r>
          </a:p>
        </p:txBody>
      </p:sp>
      <p:sp>
        <p:nvSpPr>
          <p:cNvPr id="12" name="Title 32">
            <a:extLst>
              <a:ext uri="{FF2B5EF4-FFF2-40B4-BE49-F238E27FC236}">
                <a16:creationId xmlns:a16="http://schemas.microsoft.com/office/drawing/2014/main" id="{89297A63-0B60-3F43-99A4-96A6937752F0}"/>
              </a:ext>
            </a:extLst>
          </p:cNvPr>
          <p:cNvSpPr txBox="1">
            <a:spLocks/>
          </p:cNvSpPr>
          <p:nvPr/>
        </p:nvSpPr>
        <p:spPr>
          <a:xfrm>
            <a:off x="9882864" y="4050995"/>
            <a:ext cx="1420240" cy="384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Hylia Serif Beta" pitchFamily="2" charset="0"/>
              </a:rPr>
              <a:t>Snowquill</a:t>
            </a:r>
            <a:endParaRPr lang="en-US" sz="1600" dirty="0">
              <a:latin typeface="Hylia Serif Beta" pitchFamily="2" charset="0"/>
            </a:endParaRPr>
          </a:p>
        </p:txBody>
      </p:sp>
    </p:spTree>
    <p:extLst>
      <p:ext uri="{BB962C8B-B14F-4D97-AF65-F5344CB8AC3E}">
        <p14:creationId xmlns:p14="http://schemas.microsoft.com/office/powerpoint/2010/main" val="2008212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TotalTime>
  <Words>2442</Words>
  <Application>Microsoft Macintosh PowerPoint</Application>
  <PresentationFormat>Widescreen</PresentationFormat>
  <Paragraphs>210</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Candara</vt:lpstr>
      <vt:lpstr>Hylia Serif Beta</vt:lpstr>
      <vt:lpstr>Wingdings</vt:lpstr>
      <vt:lpstr>Office Theme</vt:lpstr>
      <vt:lpstr>The Legend of Zelda Breath of the Wild</vt:lpstr>
      <vt:lpstr>It’s Dangerous to go Alone! Take This…</vt:lpstr>
      <vt:lpstr>Data and Sources</vt:lpstr>
      <vt:lpstr>Weapons</vt:lpstr>
      <vt:lpstr>Weapons Strength and Durability</vt:lpstr>
      <vt:lpstr>Shield Strength and Durability</vt:lpstr>
      <vt:lpstr>Bows Strength and Durability</vt:lpstr>
      <vt:lpstr>Armor</vt:lpstr>
      <vt:lpstr>Is Defense the Only Stat You Should Consider?</vt:lpstr>
      <vt:lpstr>Total Defense based on Armor Set Bonus</vt:lpstr>
      <vt:lpstr>Monsters</vt:lpstr>
      <vt:lpstr>Monster Analysis by Species</vt:lpstr>
      <vt:lpstr>Monster Analysis by Individual Monster</vt:lpstr>
      <vt:lpstr>Food, Recipes and Elixirs</vt:lpstr>
      <vt:lpstr>Here’s What’s Cookin’</vt:lpstr>
      <vt:lpstr>Out of Recipes? Try an Elixir</vt:lpstr>
      <vt:lpstr>Final Observations</vt:lpstr>
      <vt:lpstr>Final Observations (cont.)</vt:lpstr>
      <vt:lpstr>Fight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c:title>
  <dc:creator>Rich Henning</dc:creator>
  <cp:lastModifiedBy>Rich Henning</cp:lastModifiedBy>
  <cp:revision>40</cp:revision>
  <dcterms:created xsi:type="dcterms:W3CDTF">2021-05-22T00:24:24Z</dcterms:created>
  <dcterms:modified xsi:type="dcterms:W3CDTF">2021-05-22T18:12:58Z</dcterms:modified>
</cp:coreProperties>
</file>